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83" r:id="rId23"/>
    <p:sldId id="279" r:id="rId24"/>
    <p:sldId id="280"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024C"/>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6974" autoAdjust="0"/>
  </p:normalViewPr>
  <p:slideViewPr>
    <p:cSldViewPr snapToGrid="0">
      <p:cViewPr varScale="1">
        <p:scale>
          <a:sx n="92" d="100"/>
          <a:sy n="92" d="100"/>
        </p:scale>
        <p:origin x="2076" y="8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Leakage Analysis, 2013</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'Industry Req Table'!$Z$1</c:f>
              <c:strCache>
                <c:ptCount val="1"/>
                <c:pt idx="0">
                  <c:v>Within Region</c:v>
                </c:pt>
              </c:strCache>
            </c:strRef>
          </c:tx>
          <c:spPr>
            <a:solidFill>
              <a:schemeClr val="accent1"/>
            </a:solidFill>
            <a:ln>
              <a:noFill/>
            </a:ln>
            <a:effectLst/>
          </c:spPr>
          <c:invertIfNegative val="0"/>
          <c:cat>
            <c:strRef>
              <c:f>'Industry Req Table'!$X$2:$X$16</c:f>
              <c:strCache>
                <c:ptCount val="15"/>
                <c:pt idx="0">
                  <c:v>Fats and Oils Refining and Blending</c:v>
                </c:pt>
                <c:pt idx="1">
                  <c:v>Plastics Bottle Manufacturing</c:v>
                </c:pt>
                <c:pt idx="2">
                  <c:v>Wet Corn Milling</c:v>
                </c:pt>
                <c:pt idx="3">
                  <c:v>Meat Processed from Carcasses</c:v>
                </c:pt>
                <c:pt idx="4">
                  <c:v>General Freight Trucking, Long-Distance, Truckload</c:v>
                </c:pt>
                <c:pt idx="5">
                  <c:v>Flavoring Syrup and Concentrate Manufacturing</c:v>
                </c:pt>
                <c:pt idx="6">
                  <c:v>Animal (except Poultry) Slaughtering</c:v>
                </c:pt>
                <c:pt idx="7">
                  <c:v>Rail transportation</c:v>
                </c:pt>
                <c:pt idx="8">
                  <c:v>Wholesale Trade Agents and Brokers</c:v>
                </c:pt>
                <c:pt idx="9">
                  <c:v>Flour Milling</c:v>
                </c:pt>
                <c:pt idx="10">
                  <c:v>Petroleum Refineries</c:v>
                </c:pt>
                <c:pt idx="11">
                  <c:v>Corporate, Subsidiary, and Regional Managing Offices</c:v>
                </c:pt>
                <c:pt idx="12">
                  <c:v>Other Animal Food Manufacturing</c:v>
                </c:pt>
                <c:pt idx="13">
                  <c:v>Animal Production and Aquaculture</c:v>
                </c:pt>
                <c:pt idx="14">
                  <c:v>Crop Production</c:v>
                </c:pt>
              </c:strCache>
            </c:strRef>
          </c:cat>
          <c:val>
            <c:numRef>
              <c:f>'Industry Req Table'!$Z$2:$Z$16</c:f>
              <c:numCache>
                <c:formatCode>0.0</c:formatCode>
                <c:ptCount val="15"/>
                <c:pt idx="0">
                  <c:v>0</c:v>
                </c:pt>
                <c:pt idx="1">
                  <c:v>0.44563233715887801</c:v>
                </c:pt>
                <c:pt idx="2">
                  <c:v>0</c:v>
                </c:pt>
                <c:pt idx="3">
                  <c:v>0.62494959821283491</c:v>
                </c:pt>
                <c:pt idx="4">
                  <c:v>1.5059841473280118</c:v>
                </c:pt>
                <c:pt idx="5">
                  <c:v>0</c:v>
                </c:pt>
                <c:pt idx="6">
                  <c:v>0.29928278867619956</c:v>
                </c:pt>
                <c:pt idx="7">
                  <c:v>0.80221824120630514</c:v>
                </c:pt>
                <c:pt idx="8">
                  <c:v>0.26996362499005</c:v>
                </c:pt>
                <c:pt idx="9">
                  <c:v>2.5607092118848853</c:v>
                </c:pt>
                <c:pt idx="10">
                  <c:v>0</c:v>
                </c:pt>
                <c:pt idx="11">
                  <c:v>0.75499485998028448</c:v>
                </c:pt>
                <c:pt idx="12">
                  <c:v>0.22738502905789532</c:v>
                </c:pt>
                <c:pt idx="13">
                  <c:v>2.2340653286106695</c:v>
                </c:pt>
                <c:pt idx="14">
                  <c:v>6.2936738826790943</c:v>
                </c:pt>
              </c:numCache>
            </c:numRef>
          </c:val>
        </c:ser>
        <c:ser>
          <c:idx val="1"/>
          <c:order val="1"/>
          <c:tx>
            <c:strRef>
              <c:f>'Industry Req Table'!$AA$1</c:f>
              <c:strCache>
                <c:ptCount val="1"/>
                <c:pt idx="0">
                  <c:v>Outside of Region</c:v>
                </c:pt>
              </c:strCache>
            </c:strRef>
          </c:tx>
          <c:spPr>
            <a:solidFill>
              <a:schemeClr val="accent2"/>
            </a:solidFill>
            <a:ln>
              <a:noFill/>
            </a:ln>
            <a:effectLst/>
          </c:spPr>
          <c:invertIfNegative val="0"/>
          <c:cat>
            <c:strRef>
              <c:f>'Industry Req Table'!$X$2:$X$16</c:f>
              <c:strCache>
                <c:ptCount val="15"/>
                <c:pt idx="0">
                  <c:v>Fats and Oils Refining and Blending</c:v>
                </c:pt>
                <c:pt idx="1">
                  <c:v>Plastics Bottle Manufacturing</c:v>
                </c:pt>
                <c:pt idx="2">
                  <c:v>Wet Corn Milling</c:v>
                </c:pt>
                <c:pt idx="3">
                  <c:v>Meat Processed from Carcasses</c:v>
                </c:pt>
                <c:pt idx="4">
                  <c:v>General Freight Trucking, Long-Distance, Truckload</c:v>
                </c:pt>
                <c:pt idx="5">
                  <c:v>Flavoring Syrup and Concentrate Manufacturing</c:v>
                </c:pt>
                <c:pt idx="6">
                  <c:v>Animal (except Poultry) Slaughtering</c:v>
                </c:pt>
                <c:pt idx="7">
                  <c:v>Rail transportation</c:v>
                </c:pt>
                <c:pt idx="8">
                  <c:v>Wholesale Trade Agents and Brokers</c:v>
                </c:pt>
                <c:pt idx="9">
                  <c:v>Flour Milling</c:v>
                </c:pt>
                <c:pt idx="10">
                  <c:v>Petroleum Refineries</c:v>
                </c:pt>
                <c:pt idx="11">
                  <c:v>Corporate, Subsidiary, and Regional Managing Offices</c:v>
                </c:pt>
                <c:pt idx="12">
                  <c:v>Other Animal Food Manufacturing</c:v>
                </c:pt>
                <c:pt idx="13">
                  <c:v>Animal Production and Aquaculture</c:v>
                </c:pt>
                <c:pt idx="14">
                  <c:v>Crop Production</c:v>
                </c:pt>
              </c:strCache>
            </c:strRef>
          </c:cat>
          <c:val>
            <c:numRef>
              <c:f>'Industry Req Table'!$AA$2:$AA$16</c:f>
              <c:numCache>
                <c:formatCode>0.0</c:formatCode>
                <c:ptCount val="15"/>
                <c:pt idx="0">
                  <c:v>4.6725267770300007</c:v>
                </c:pt>
                <c:pt idx="1">
                  <c:v>4.3532761363325614</c:v>
                </c:pt>
                <c:pt idx="2">
                  <c:v>4.9416445984599999</c:v>
                </c:pt>
                <c:pt idx="3">
                  <c:v>4.8459344018071651</c:v>
                </c:pt>
                <c:pt idx="4">
                  <c:v>4.0889788400119889</c:v>
                </c:pt>
                <c:pt idx="5">
                  <c:v>5.7336163672700007</c:v>
                </c:pt>
                <c:pt idx="6">
                  <c:v>5.7684142510662273</c:v>
                </c:pt>
                <c:pt idx="7">
                  <c:v>5.5167838617836944</c:v>
                </c:pt>
                <c:pt idx="8">
                  <c:v>8.8236448262908596</c:v>
                </c:pt>
                <c:pt idx="9">
                  <c:v>8.3564246503151143</c:v>
                </c:pt>
                <c:pt idx="10">
                  <c:v>12.489792165100001</c:v>
                </c:pt>
                <c:pt idx="11">
                  <c:v>17.053164479326835</c:v>
                </c:pt>
                <c:pt idx="12">
                  <c:v>25.56415217225474</c:v>
                </c:pt>
                <c:pt idx="13">
                  <c:v>54.688092954689331</c:v>
                </c:pt>
                <c:pt idx="14">
                  <c:v>61.142727091827659</c:v>
                </c:pt>
              </c:numCache>
            </c:numRef>
          </c:val>
        </c:ser>
        <c:dLbls>
          <c:showLegendKey val="0"/>
          <c:showVal val="0"/>
          <c:showCatName val="0"/>
          <c:showSerName val="0"/>
          <c:showPercent val="0"/>
          <c:showBubbleSize val="0"/>
        </c:dLbls>
        <c:gapWidth val="150"/>
        <c:overlap val="100"/>
        <c:axId val="308411536"/>
        <c:axId val="308411928"/>
      </c:barChart>
      <c:catAx>
        <c:axId val="308411536"/>
        <c:scaling>
          <c:orientation val="minMax"/>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mn-cs"/>
                  </a:defRPr>
                </a:pPr>
                <a:r>
                  <a:rPr lang="en-US" sz="1200">
                    <a:solidFill>
                      <a:sysClr val="windowText" lastClr="000000"/>
                    </a:solidFill>
                    <a:latin typeface="Franklin Gothic Book" panose="020B0503020102020204" pitchFamily="34" charset="0"/>
                  </a:rPr>
                  <a:t>Top Input Sectors</a:t>
                </a:r>
              </a:p>
            </c:rich>
          </c:tx>
          <c:layout>
            <c:manualLayout>
              <c:xMode val="edge"/>
              <c:yMode val="edge"/>
              <c:x val="1.224043631579114E-2"/>
              <c:y val="0.3261881070879787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Franklin Gothic Book" panose="020B0503020102020204" pitchFamily="34" charset="0"/>
                <a:ea typeface="+mn-ea"/>
                <a:cs typeface="+mn-cs"/>
              </a:defRPr>
            </a:pPr>
            <a:endParaRPr lang="en-US"/>
          </a:p>
        </c:txPr>
        <c:crossAx val="308411928"/>
        <c:crosses val="autoZero"/>
        <c:auto val="1"/>
        <c:lblAlgn val="ctr"/>
        <c:lblOffset val="100"/>
        <c:noMultiLvlLbl val="0"/>
      </c:catAx>
      <c:valAx>
        <c:axId val="308411928"/>
        <c:scaling>
          <c:orientation val="minMax"/>
          <c:max val="7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mn-cs"/>
                  </a:defRPr>
                </a:pPr>
                <a:r>
                  <a:rPr lang="en-US" sz="1200">
                    <a:solidFill>
                      <a:sysClr val="windowText" lastClr="000000"/>
                    </a:solidFill>
                    <a:latin typeface="Franklin Gothic Book" panose="020B0503020102020204" pitchFamily="34" charset="0"/>
                  </a:rPr>
                  <a:t>$ Millions</a:t>
                </a:r>
              </a:p>
            </c:rich>
          </c:tx>
          <c:layout>
            <c:manualLayout>
              <c:xMode val="edge"/>
              <c:yMode val="edge"/>
              <c:x val="0.57813536520876985"/>
              <c:y val="0.92485139461168264"/>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title>
        <c:numFmt formatCode="&quot;$&quot;#,##0" sourceLinked="0"/>
        <c:majorTickMark val="cross"/>
        <c:minorTickMark val="none"/>
        <c:tickLblPos val="nextTo"/>
        <c:spPr>
          <a:noFill/>
          <a:ln>
            <a:solidFill>
              <a:sysClr val="window" lastClr="FFFFFF">
                <a:lumMod val="50000"/>
              </a:sys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Franklin Gothic Book" panose="020B0503020102020204" pitchFamily="34" charset="0"/>
                <a:ea typeface="+mn-ea"/>
                <a:cs typeface="+mn-cs"/>
              </a:defRPr>
            </a:pPr>
            <a:endParaRPr lang="en-US"/>
          </a:p>
        </c:txPr>
        <c:crossAx val="308411536"/>
        <c:crosses val="autoZero"/>
        <c:crossBetween val="between"/>
      </c:valAx>
      <c:spPr>
        <a:noFill/>
        <a:ln>
          <a:noFill/>
        </a:ln>
        <a:effectLst/>
      </c:spPr>
    </c:plotArea>
    <c:legend>
      <c:legendPos val="b"/>
      <c:layout>
        <c:manualLayout>
          <c:xMode val="edge"/>
          <c:yMode val="edge"/>
          <c:x val="0.62405627130975283"/>
          <c:y val="0.46411629285988337"/>
          <c:w val="0.3092805366255803"/>
          <c:h val="4.3426855531717656E-2"/>
        </c:manualLayout>
      </c:layout>
      <c:overlay val="0"/>
      <c:spPr>
        <a:solidFill>
          <a:schemeClr val="bg1">
            <a:lumMod val="85000"/>
          </a:schemeClr>
        </a:solid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legend>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934F98-3C3D-4C1A-98DC-C25BC5DAC8B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74B784E8-2373-4EFE-A72B-DBC8CD00D211}">
      <dgm:prSet phldrT="[Text]"/>
      <dgm:spPr/>
      <dgm:t>
        <a:bodyPr/>
        <a:lstStyle/>
        <a:p>
          <a:r>
            <a:rPr lang="en-US" dirty="0" smtClean="0"/>
            <a:t>Publically Acceptable</a:t>
          </a:r>
          <a:endParaRPr lang="en-US" dirty="0"/>
        </a:p>
      </dgm:t>
    </dgm:pt>
    <dgm:pt modelId="{4FEE7FF0-FA09-4D38-932C-87C352D4090D}" type="parTrans" cxnId="{946ABAC5-9A08-4463-8736-20477AEDBB93}">
      <dgm:prSet/>
      <dgm:spPr/>
      <dgm:t>
        <a:bodyPr/>
        <a:lstStyle/>
        <a:p>
          <a:endParaRPr lang="en-US"/>
        </a:p>
      </dgm:t>
    </dgm:pt>
    <dgm:pt modelId="{A339AF1B-BCD9-426C-B3F7-C9FA45682CD0}" type="sibTrans" cxnId="{946ABAC5-9A08-4463-8736-20477AEDBB93}">
      <dgm:prSet/>
      <dgm:spPr/>
      <dgm:t>
        <a:bodyPr/>
        <a:lstStyle/>
        <a:p>
          <a:endParaRPr lang="en-US"/>
        </a:p>
      </dgm:t>
    </dgm:pt>
    <dgm:pt modelId="{0750E706-5473-47F4-9A4D-7CAD895B60F8}">
      <dgm:prSet phldrT="[Text]"/>
      <dgm:spPr/>
      <dgm:t>
        <a:bodyPr/>
        <a:lstStyle/>
        <a:p>
          <a:r>
            <a:rPr lang="en-US" dirty="0" smtClean="0"/>
            <a:t>Financially</a:t>
          </a:r>
        </a:p>
        <a:p>
          <a:r>
            <a:rPr lang="en-US" dirty="0" smtClean="0"/>
            <a:t>Viable</a:t>
          </a:r>
          <a:endParaRPr lang="en-US" dirty="0"/>
        </a:p>
      </dgm:t>
    </dgm:pt>
    <dgm:pt modelId="{8B458DEF-CD26-412A-B1FE-A46A7373ABC1}" type="parTrans" cxnId="{97ECD885-E12F-4D9B-931C-615514119103}">
      <dgm:prSet/>
      <dgm:spPr/>
      <dgm:t>
        <a:bodyPr/>
        <a:lstStyle/>
        <a:p>
          <a:endParaRPr lang="en-US"/>
        </a:p>
      </dgm:t>
    </dgm:pt>
    <dgm:pt modelId="{BCA93028-AA11-421D-933B-499824D4AB84}" type="sibTrans" cxnId="{97ECD885-E12F-4D9B-931C-615514119103}">
      <dgm:prSet/>
      <dgm:spPr/>
      <dgm:t>
        <a:bodyPr/>
        <a:lstStyle/>
        <a:p>
          <a:endParaRPr lang="en-US"/>
        </a:p>
      </dgm:t>
    </dgm:pt>
    <dgm:pt modelId="{562013E8-B7CE-4184-8F33-6E7E459113B2}">
      <dgm:prSet/>
      <dgm:spPr/>
      <dgm:t>
        <a:bodyPr/>
        <a:lstStyle/>
        <a:p>
          <a:r>
            <a:rPr lang="en-US" dirty="0" smtClean="0"/>
            <a:t>Scientifically Compatible</a:t>
          </a:r>
        </a:p>
      </dgm:t>
    </dgm:pt>
    <dgm:pt modelId="{B0990E72-10E0-4201-9A35-3AEF56777D43}" type="parTrans" cxnId="{5C342126-0CDD-480D-BF89-6E4AE426BF85}">
      <dgm:prSet/>
      <dgm:spPr/>
      <dgm:t>
        <a:bodyPr/>
        <a:lstStyle/>
        <a:p>
          <a:endParaRPr lang="en-US"/>
        </a:p>
      </dgm:t>
    </dgm:pt>
    <dgm:pt modelId="{A6E125F2-29BA-4D46-9202-12B863744860}" type="sibTrans" cxnId="{5C342126-0CDD-480D-BF89-6E4AE426BF85}">
      <dgm:prSet/>
      <dgm:spPr/>
      <dgm:t>
        <a:bodyPr/>
        <a:lstStyle/>
        <a:p>
          <a:endParaRPr lang="en-US"/>
        </a:p>
      </dgm:t>
    </dgm:pt>
    <dgm:pt modelId="{55A21AED-A588-4A34-844C-28E835E94982}">
      <dgm:prSet/>
      <dgm:spPr/>
      <dgm:t>
        <a:bodyPr/>
        <a:lstStyle/>
        <a:p>
          <a:r>
            <a:rPr lang="en-US" dirty="0" smtClean="0"/>
            <a:t>Technically Feasible</a:t>
          </a:r>
          <a:endParaRPr lang="en-US" dirty="0"/>
        </a:p>
      </dgm:t>
    </dgm:pt>
    <dgm:pt modelId="{DB852895-33C5-44C7-AFD4-09A9443B9F21}" type="parTrans" cxnId="{86111BC8-1743-49B3-AC88-DC33783CF775}">
      <dgm:prSet/>
      <dgm:spPr/>
      <dgm:t>
        <a:bodyPr/>
        <a:lstStyle/>
        <a:p>
          <a:endParaRPr lang="en-US"/>
        </a:p>
      </dgm:t>
    </dgm:pt>
    <dgm:pt modelId="{AC1DF654-3473-4380-AE03-8C5A759A24D5}" type="sibTrans" cxnId="{86111BC8-1743-49B3-AC88-DC33783CF775}">
      <dgm:prSet/>
      <dgm:spPr/>
      <dgm:t>
        <a:bodyPr/>
        <a:lstStyle/>
        <a:p>
          <a:endParaRPr lang="en-US"/>
        </a:p>
      </dgm:t>
    </dgm:pt>
    <dgm:pt modelId="{C5A755DB-4387-4152-88E9-8FD3805ECAE3}">
      <dgm:prSet/>
      <dgm:spPr/>
      <dgm:t>
        <a:bodyPr/>
        <a:lstStyle/>
        <a:p>
          <a:r>
            <a:rPr lang="en-US" dirty="0" smtClean="0"/>
            <a:t>Environmentally Responsible</a:t>
          </a:r>
          <a:endParaRPr lang="en-US" dirty="0"/>
        </a:p>
      </dgm:t>
    </dgm:pt>
    <dgm:pt modelId="{15B933DF-401D-40D6-BB35-F6B04F34A12E}" type="parTrans" cxnId="{7604B33E-91B4-4274-A610-0004E60CCC9D}">
      <dgm:prSet/>
      <dgm:spPr/>
      <dgm:t>
        <a:bodyPr/>
        <a:lstStyle/>
        <a:p>
          <a:endParaRPr lang="en-US"/>
        </a:p>
      </dgm:t>
    </dgm:pt>
    <dgm:pt modelId="{7B25C71A-BB67-411E-9426-DCBE639E715A}" type="sibTrans" cxnId="{7604B33E-91B4-4274-A610-0004E60CCC9D}">
      <dgm:prSet/>
      <dgm:spPr/>
      <dgm:t>
        <a:bodyPr/>
        <a:lstStyle/>
        <a:p>
          <a:endParaRPr lang="en-US"/>
        </a:p>
      </dgm:t>
    </dgm:pt>
    <dgm:pt modelId="{E9586761-DA22-4AAB-B667-88CADE96377D}">
      <dgm:prSet/>
      <dgm:spPr/>
      <dgm:t>
        <a:bodyPr/>
        <a:lstStyle/>
        <a:p>
          <a:r>
            <a:rPr lang="en-US" dirty="0" smtClean="0"/>
            <a:t>Politically/ Legally</a:t>
          </a:r>
        </a:p>
        <a:p>
          <a:r>
            <a:rPr lang="en-US" dirty="0" smtClean="0"/>
            <a:t>Aligned </a:t>
          </a:r>
          <a:endParaRPr lang="en-US" dirty="0"/>
        </a:p>
      </dgm:t>
    </dgm:pt>
    <dgm:pt modelId="{06E86F6B-443B-4DB9-9BE6-C99823329B5D}" type="parTrans" cxnId="{0907439A-6BB5-466F-B234-AC404C5C1EA5}">
      <dgm:prSet/>
      <dgm:spPr/>
      <dgm:t>
        <a:bodyPr/>
        <a:lstStyle/>
        <a:p>
          <a:endParaRPr lang="en-US"/>
        </a:p>
      </dgm:t>
    </dgm:pt>
    <dgm:pt modelId="{53495B86-71C4-4E5E-8F14-585F8321AEEE}" type="sibTrans" cxnId="{0907439A-6BB5-466F-B234-AC404C5C1EA5}">
      <dgm:prSet/>
      <dgm:spPr/>
      <dgm:t>
        <a:bodyPr/>
        <a:lstStyle/>
        <a:p>
          <a:endParaRPr lang="en-US"/>
        </a:p>
      </dgm:t>
    </dgm:pt>
    <dgm:pt modelId="{9E15F15B-25C9-440A-AF2F-C03BFB4AD445}" type="pres">
      <dgm:prSet presAssocID="{32934F98-3C3D-4C1A-98DC-C25BC5DAC8B0}" presName="compositeShape" presStyleCnt="0">
        <dgm:presLayoutVars>
          <dgm:chMax val="7"/>
          <dgm:dir/>
          <dgm:resizeHandles val="exact"/>
        </dgm:presLayoutVars>
      </dgm:prSet>
      <dgm:spPr/>
      <dgm:t>
        <a:bodyPr/>
        <a:lstStyle/>
        <a:p>
          <a:endParaRPr lang="en-US"/>
        </a:p>
      </dgm:t>
    </dgm:pt>
    <dgm:pt modelId="{17753CBD-4FFD-457A-B811-42035D3DE718}" type="pres">
      <dgm:prSet presAssocID="{74B784E8-2373-4EFE-A72B-DBC8CD00D211}" presName="circ1" presStyleLbl="vennNode1" presStyleIdx="0" presStyleCnt="6" custScaleX="134778" custScaleY="137321"/>
      <dgm:spPr/>
      <dgm:t>
        <a:bodyPr/>
        <a:lstStyle/>
        <a:p>
          <a:endParaRPr lang="en-US"/>
        </a:p>
      </dgm:t>
    </dgm:pt>
    <dgm:pt modelId="{189D476C-435D-4C02-ABEE-A242D00968C4}" type="pres">
      <dgm:prSet presAssocID="{74B784E8-2373-4EFE-A72B-DBC8CD00D211}" presName="circ1Tx" presStyleLbl="revTx" presStyleIdx="0" presStyleCnt="0" custScaleY="50228" custLinFactNeighborX="-1148" custLinFactNeighborY="-2352">
        <dgm:presLayoutVars>
          <dgm:chMax val="0"/>
          <dgm:chPref val="0"/>
          <dgm:bulletEnabled val="1"/>
        </dgm:presLayoutVars>
      </dgm:prSet>
      <dgm:spPr/>
      <dgm:t>
        <a:bodyPr/>
        <a:lstStyle/>
        <a:p>
          <a:endParaRPr lang="en-US"/>
        </a:p>
      </dgm:t>
    </dgm:pt>
    <dgm:pt modelId="{5178C472-694E-40F1-A094-38364CB550A0}" type="pres">
      <dgm:prSet presAssocID="{0750E706-5473-47F4-9A4D-7CAD895B60F8}" presName="circ2" presStyleLbl="vennNode1" presStyleIdx="1" presStyleCnt="6" custScaleX="134778" custScaleY="137321"/>
      <dgm:spPr/>
      <dgm:t>
        <a:bodyPr/>
        <a:lstStyle/>
        <a:p>
          <a:endParaRPr lang="en-US"/>
        </a:p>
      </dgm:t>
    </dgm:pt>
    <dgm:pt modelId="{04576564-AE51-4AA3-AF53-B66AC2E0D36D}" type="pres">
      <dgm:prSet presAssocID="{0750E706-5473-47F4-9A4D-7CAD895B60F8}" presName="circ2Tx" presStyleLbl="revTx" presStyleIdx="0" presStyleCnt="0" custLinFactNeighborX="1849" custLinFactNeighborY="-10999">
        <dgm:presLayoutVars>
          <dgm:chMax val="0"/>
          <dgm:chPref val="0"/>
          <dgm:bulletEnabled val="1"/>
        </dgm:presLayoutVars>
      </dgm:prSet>
      <dgm:spPr/>
      <dgm:t>
        <a:bodyPr/>
        <a:lstStyle/>
        <a:p>
          <a:endParaRPr lang="en-US"/>
        </a:p>
      </dgm:t>
    </dgm:pt>
    <dgm:pt modelId="{72441584-C15A-4FEF-9DD2-25CB683679AF}" type="pres">
      <dgm:prSet presAssocID="{562013E8-B7CE-4184-8F33-6E7E459113B2}" presName="circ3" presStyleLbl="vennNode1" presStyleIdx="2" presStyleCnt="6" custScaleX="134778" custScaleY="137321"/>
      <dgm:spPr/>
    </dgm:pt>
    <dgm:pt modelId="{B2533FD7-ECA9-4BA3-8429-FB7B3743F299}" type="pres">
      <dgm:prSet presAssocID="{562013E8-B7CE-4184-8F33-6E7E459113B2}" presName="circ3Tx" presStyleLbl="revTx" presStyleIdx="0" presStyleCnt="0" custLinFactNeighborX="6167" custLinFactNeighborY="26822">
        <dgm:presLayoutVars>
          <dgm:chMax val="0"/>
          <dgm:chPref val="0"/>
          <dgm:bulletEnabled val="1"/>
        </dgm:presLayoutVars>
      </dgm:prSet>
      <dgm:spPr/>
      <dgm:t>
        <a:bodyPr/>
        <a:lstStyle/>
        <a:p>
          <a:endParaRPr lang="en-US"/>
        </a:p>
      </dgm:t>
    </dgm:pt>
    <dgm:pt modelId="{0E2BFC11-4E7D-4C21-B4C3-779C6E1A88BA}" type="pres">
      <dgm:prSet presAssocID="{55A21AED-A588-4A34-844C-28E835E94982}" presName="circ4" presStyleLbl="vennNode1" presStyleIdx="3" presStyleCnt="6" custScaleX="134778" custScaleY="137321"/>
      <dgm:spPr/>
    </dgm:pt>
    <dgm:pt modelId="{ADCDE98A-824F-4B79-97AE-E0670C609735}" type="pres">
      <dgm:prSet presAssocID="{55A21AED-A588-4A34-844C-28E835E94982}" presName="circ4Tx" presStyleLbl="revTx" presStyleIdx="0" presStyleCnt="0" custLinFactNeighborX="4092" custLinFactNeighborY="25796">
        <dgm:presLayoutVars>
          <dgm:chMax val="0"/>
          <dgm:chPref val="0"/>
          <dgm:bulletEnabled val="1"/>
        </dgm:presLayoutVars>
      </dgm:prSet>
      <dgm:spPr/>
      <dgm:t>
        <a:bodyPr/>
        <a:lstStyle/>
        <a:p>
          <a:endParaRPr lang="en-US"/>
        </a:p>
      </dgm:t>
    </dgm:pt>
    <dgm:pt modelId="{F5260099-CD61-466B-835A-957DB60F38A6}" type="pres">
      <dgm:prSet presAssocID="{C5A755DB-4387-4152-88E9-8FD3805ECAE3}" presName="circ5" presStyleLbl="vennNode1" presStyleIdx="4" presStyleCnt="6" custScaleX="134778" custScaleY="137321"/>
      <dgm:spPr/>
    </dgm:pt>
    <dgm:pt modelId="{D874B2A7-AD88-4975-80F5-0CFC4CE190F2}" type="pres">
      <dgm:prSet presAssocID="{C5A755DB-4387-4152-88E9-8FD3805ECAE3}" presName="circ5Tx" presStyleLbl="revTx" presStyleIdx="0" presStyleCnt="0" custLinFactNeighborX="1866" custLinFactNeighborY="44392">
        <dgm:presLayoutVars>
          <dgm:chMax val="0"/>
          <dgm:chPref val="0"/>
          <dgm:bulletEnabled val="1"/>
        </dgm:presLayoutVars>
      </dgm:prSet>
      <dgm:spPr/>
      <dgm:t>
        <a:bodyPr/>
        <a:lstStyle/>
        <a:p>
          <a:endParaRPr lang="en-US"/>
        </a:p>
      </dgm:t>
    </dgm:pt>
    <dgm:pt modelId="{21BFCFF8-8702-43BD-831B-2513D824DF16}" type="pres">
      <dgm:prSet presAssocID="{E9586761-DA22-4AAB-B667-88CADE96377D}" presName="circ6" presStyleLbl="vennNode1" presStyleIdx="5" presStyleCnt="6" custScaleX="129444" custScaleY="117983"/>
      <dgm:spPr/>
    </dgm:pt>
    <dgm:pt modelId="{CBC461B7-ABEA-4BE0-B8EF-8FC2F8A0F7EB}" type="pres">
      <dgm:prSet presAssocID="{E9586761-DA22-4AAB-B667-88CADE96377D}" presName="circ6Tx" presStyleLbl="revTx" presStyleIdx="0" presStyleCnt="0">
        <dgm:presLayoutVars>
          <dgm:chMax val="0"/>
          <dgm:chPref val="0"/>
          <dgm:bulletEnabled val="1"/>
        </dgm:presLayoutVars>
      </dgm:prSet>
      <dgm:spPr/>
      <dgm:t>
        <a:bodyPr/>
        <a:lstStyle/>
        <a:p>
          <a:endParaRPr lang="en-US"/>
        </a:p>
      </dgm:t>
    </dgm:pt>
  </dgm:ptLst>
  <dgm:cxnLst>
    <dgm:cxn modelId="{86111BC8-1743-49B3-AC88-DC33783CF775}" srcId="{32934F98-3C3D-4C1A-98DC-C25BC5DAC8B0}" destId="{55A21AED-A588-4A34-844C-28E835E94982}" srcOrd="3" destOrd="0" parTransId="{DB852895-33C5-44C7-AFD4-09A9443B9F21}" sibTransId="{AC1DF654-3473-4380-AE03-8C5A759A24D5}"/>
    <dgm:cxn modelId="{5C342126-0CDD-480D-BF89-6E4AE426BF85}" srcId="{32934F98-3C3D-4C1A-98DC-C25BC5DAC8B0}" destId="{562013E8-B7CE-4184-8F33-6E7E459113B2}" srcOrd="2" destOrd="0" parTransId="{B0990E72-10E0-4201-9A35-3AEF56777D43}" sibTransId="{A6E125F2-29BA-4D46-9202-12B863744860}"/>
    <dgm:cxn modelId="{0D86A8FD-55B5-4732-813C-4066E5B08EEF}" type="presOf" srcId="{74B784E8-2373-4EFE-A72B-DBC8CD00D211}" destId="{189D476C-435D-4C02-ABEE-A242D00968C4}" srcOrd="0" destOrd="0" presId="urn:microsoft.com/office/officeart/2005/8/layout/venn1"/>
    <dgm:cxn modelId="{946ABAC5-9A08-4463-8736-20477AEDBB93}" srcId="{32934F98-3C3D-4C1A-98DC-C25BC5DAC8B0}" destId="{74B784E8-2373-4EFE-A72B-DBC8CD00D211}" srcOrd="0" destOrd="0" parTransId="{4FEE7FF0-FA09-4D38-932C-87C352D4090D}" sibTransId="{A339AF1B-BCD9-426C-B3F7-C9FA45682CD0}"/>
    <dgm:cxn modelId="{2A5D0D32-140C-488D-9966-E0C601D9655D}" type="presOf" srcId="{0750E706-5473-47F4-9A4D-7CAD895B60F8}" destId="{04576564-AE51-4AA3-AF53-B66AC2E0D36D}" srcOrd="0" destOrd="0" presId="urn:microsoft.com/office/officeart/2005/8/layout/venn1"/>
    <dgm:cxn modelId="{0907439A-6BB5-466F-B234-AC404C5C1EA5}" srcId="{32934F98-3C3D-4C1A-98DC-C25BC5DAC8B0}" destId="{E9586761-DA22-4AAB-B667-88CADE96377D}" srcOrd="5" destOrd="0" parTransId="{06E86F6B-443B-4DB9-9BE6-C99823329B5D}" sibTransId="{53495B86-71C4-4E5E-8F14-585F8321AEEE}"/>
    <dgm:cxn modelId="{7604B33E-91B4-4274-A610-0004E60CCC9D}" srcId="{32934F98-3C3D-4C1A-98DC-C25BC5DAC8B0}" destId="{C5A755DB-4387-4152-88E9-8FD3805ECAE3}" srcOrd="4" destOrd="0" parTransId="{15B933DF-401D-40D6-BB35-F6B04F34A12E}" sibTransId="{7B25C71A-BB67-411E-9426-DCBE639E715A}"/>
    <dgm:cxn modelId="{95A30D4C-ECBD-45E3-B7F5-BA914BB8BF22}" type="presOf" srcId="{562013E8-B7CE-4184-8F33-6E7E459113B2}" destId="{B2533FD7-ECA9-4BA3-8429-FB7B3743F299}" srcOrd="0" destOrd="0" presId="urn:microsoft.com/office/officeart/2005/8/layout/venn1"/>
    <dgm:cxn modelId="{2D7AB155-58F3-41DF-A79A-7D87BD160699}" type="presOf" srcId="{C5A755DB-4387-4152-88E9-8FD3805ECAE3}" destId="{D874B2A7-AD88-4975-80F5-0CFC4CE190F2}" srcOrd="0" destOrd="0" presId="urn:microsoft.com/office/officeart/2005/8/layout/venn1"/>
    <dgm:cxn modelId="{50E195C9-24D1-4163-8189-6EBF61BFFDF2}" type="presOf" srcId="{55A21AED-A588-4A34-844C-28E835E94982}" destId="{ADCDE98A-824F-4B79-97AE-E0670C609735}" srcOrd="0" destOrd="0" presId="urn:microsoft.com/office/officeart/2005/8/layout/venn1"/>
    <dgm:cxn modelId="{A418D9E2-5E9F-4A5B-8AEC-DCB66E88E2BE}" type="presOf" srcId="{32934F98-3C3D-4C1A-98DC-C25BC5DAC8B0}" destId="{9E15F15B-25C9-440A-AF2F-C03BFB4AD445}" srcOrd="0" destOrd="0" presId="urn:microsoft.com/office/officeart/2005/8/layout/venn1"/>
    <dgm:cxn modelId="{B16E1C51-3138-419B-9A58-E3267710B597}" type="presOf" srcId="{E9586761-DA22-4AAB-B667-88CADE96377D}" destId="{CBC461B7-ABEA-4BE0-B8EF-8FC2F8A0F7EB}" srcOrd="0" destOrd="0" presId="urn:microsoft.com/office/officeart/2005/8/layout/venn1"/>
    <dgm:cxn modelId="{97ECD885-E12F-4D9B-931C-615514119103}" srcId="{32934F98-3C3D-4C1A-98DC-C25BC5DAC8B0}" destId="{0750E706-5473-47F4-9A4D-7CAD895B60F8}" srcOrd="1" destOrd="0" parTransId="{8B458DEF-CD26-412A-B1FE-A46A7373ABC1}" sibTransId="{BCA93028-AA11-421D-933B-499824D4AB84}"/>
    <dgm:cxn modelId="{D24B6CF3-75A8-4D23-AEF5-BCA2DCFC816E}" type="presParOf" srcId="{9E15F15B-25C9-440A-AF2F-C03BFB4AD445}" destId="{17753CBD-4FFD-457A-B811-42035D3DE718}" srcOrd="0" destOrd="0" presId="urn:microsoft.com/office/officeart/2005/8/layout/venn1"/>
    <dgm:cxn modelId="{BD5F9D0E-6D47-421A-BDF1-2C5A5FE148A0}" type="presParOf" srcId="{9E15F15B-25C9-440A-AF2F-C03BFB4AD445}" destId="{189D476C-435D-4C02-ABEE-A242D00968C4}" srcOrd="1" destOrd="0" presId="urn:microsoft.com/office/officeart/2005/8/layout/venn1"/>
    <dgm:cxn modelId="{8741911D-882C-443D-8FFE-A55CA5B12FB9}" type="presParOf" srcId="{9E15F15B-25C9-440A-AF2F-C03BFB4AD445}" destId="{5178C472-694E-40F1-A094-38364CB550A0}" srcOrd="2" destOrd="0" presId="urn:microsoft.com/office/officeart/2005/8/layout/venn1"/>
    <dgm:cxn modelId="{645AAC25-1FC6-43F4-9459-312D5AA7A3D5}" type="presParOf" srcId="{9E15F15B-25C9-440A-AF2F-C03BFB4AD445}" destId="{04576564-AE51-4AA3-AF53-B66AC2E0D36D}" srcOrd="3" destOrd="0" presId="urn:microsoft.com/office/officeart/2005/8/layout/venn1"/>
    <dgm:cxn modelId="{47A91909-0D57-4ADC-BDF4-FC3E9636270C}" type="presParOf" srcId="{9E15F15B-25C9-440A-AF2F-C03BFB4AD445}" destId="{72441584-C15A-4FEF-9DD2-25CB683679AF}" srcOrd="4" destOrd="0" presId="urn:microsoft.com/office/officeart/2005/8/layout/venn1"/>
    <dgm:cxn modelId="{EB7840A2-00BE-4EBE-A8C6-DFE519D2CE8B}" type="presParOf" srcId="{9E15F15B-25C9-440A-AF2F-C03BFB4AD445}" destId="{B2533FD7-ECA9-4BA3-8429-FB7B3743F299}" srcOrd="5" destOrd="0" presId="urn:microsoft.com/office/officeart/2005/8/layout/venn1"/>
    <dgm:cxn modelId="{D1DDE3C1-DDFC-4C82-AABC-746D73BFB475}" type="presParOf" srcId="{9E15F15B-25C9-440A-AF2F-C03BFB4AD445}" destId="{0E2BFC11-4E7D-4C21-B4C3-779C6E1A88BA}" srcOrd="6" destOrd="0" presId="urn:microsoft.com/office/officeart/2005/8/layout/venn1"/>
    <dgm:cxn modelId="{9B19C05E-57CB-486F-9693-6B209B31F527}" type="presParOf" srcId="{9E15F15B-25C9-440A-AF2F-C03BFB4AD445}" destId="{ADCDE98A-824F-4B79-97AE-E0670C609735}" srcOrd="7" destOrd="0" presId="urn:microsoft.com/office/officeart/2005/8/layout/venn1"/>
    <dgm:cxn modelId="{E03EAB64-3196-4963-9022-780E6188F6BF}" type="presParOf" srcId="{9E15F15B-25C9-440A-AF2F-C03BFB4AD445}" destId="{F5260099-CD61-466B-835A-957DB60F38A6}" srcOrd="8" destOrd="0" presId="urn:microsoft.com/office/officeart/2005/8/layout/venn1"/>
    <dgm:cxn modelId="{A1D01434-09B8-4B91-9DF2-C6CD3B09651A}" type="presParOf" srcId="{9E15F15B-25C9-440A-AF2F-C03BFB4AD445}" destId="{D874B2A7-AD88-4975-80F5-0CFC4CE190F2}" srcOrd="9" destOrd="0" presId="urn:microsoft.com/office/officeart/2005/8/layout/venn1"/>
    <dgm:cxn modelId="{8FE1663F-7089-45B0-900E-A97CFB073F58}" type="presParOf" srcId="{9E15F15B-25C9-440A-AF2F-C03BFB4AD445}" destId="{21BFCFF8-8702-43BD-831B-2513D824DF16}" srcOrd="10" destOrd="0" presId="urn:microsoft.com/office/officeart/2005/8/layout/venn1"/>
    <dgm:cxn modelId="{11AFB040-DB2A-4B6A-A772-7027CF4BDA52}" type="presParOf" srcId="{9E15F15B-25C9-440A-AF2F-C03BFB4AD445}" destId="{CBC461B7-ABEA-4BE0-B8EF-8FC2F8A0F7EB}"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53CBD-4FFD-457A-B811-42035D3DE718}">
      <dsp:nvSpPr>
        <dsp:cNvPr id="0" name=""/>
        <dsp:cNvSpPr/>
      </dsp:nvSpPr>
      <dsp:spPr>
        <a:xfrm>
          <a:off x="2348833" y="707806"/>
          <a:ext cx="2007932" cy="204581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89D476C-435D-4C02-ABEE-A242D00968C4}">
      <dsp:nvSpPr>
        <dsp:cNvPr id="0" name=""/>
        <dsp:cNvSpPr/>
      </dsp:nvSpPr>
      <dsp:spPr>
        <a:xfrm>
          <a:off x="2400291" y="102369"/>
          <a:ext cx="1862259" cy="5095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Publically Acceptable</a:t>
          </a:r>
          <a:endParaRPr lang="en-US" sz="1800" kern="1200" dirty="0"/>
        </a:p>
      </dsp:txBody>
      <dsp:txXfrm>
        <a:off x="2400291" y="102369"/>
        <a:ext cx="1862259" cy="509543"/>
      </dsp:txXfrm>
    </dsp:sp>
    <dsp:sp modelId="{5178C472-694E-40F1-A094-38364CB550A0}">
      <dsp:nvSpPr>
        <dsp:cNvPr id="0" name=""/>
        <dsp:cNvSpPr/>
      </dsp:nvSpPr>
      <dsp:spPr>
        <a:xfrm>
          <a:off x="2832400" y="987024"/>
          <a:ext cx="2007932" cy="204581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4576564-AE51-4AA3-AF53-B66AC2E0D36D}">
      <dsp:nvSpPr>
        <dsp:cNvPr id="0" name=""/>
        <dsp:cNvSpPr/>
      </dsp:nvSpPr>
      <dsp:spPr>
        <a:xfrm>
          <a:off x="4724395" y="717716"/>
          <a:ext cx="1764800" cy="11110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Financially</a:t>
          </a:r>
        </a:p>
        <a:p>
          <a:pPr lvl="0" algn="ctr" defTabSz="800100">
            <a:lnSpc>
              <a:spcPct val="90000"/>
            </a:lnSpc>
            <a:spcBef>
              <a:spcPct val="0"/>
            </a:spcBef>
            <a:spcAft>
              <a:spcPct val="35000"/>
            </a:spcAft>
          </a:pPr>
          <a:r>
            <a:rPr lang="en-US" sz="1800" kern="1200" dirty="0" smtClean="0"/>
            <a:t>Viable</a:t>
          </a:r>
          <a:endParaRPr lang="en-US" sz="1800" kern="1200" dirty="0"/>
        </a:p>
      </dsp:txBody>
      <dsp:txXfrm>
        <a:off x="4724395" y="717716"/>
        <a:ext cx="1764800" cy="1111075"/>
      </dsp:txXfrm>
    </dsp:sp>
    <dsp:sp modelId="{72441584-C15A-4FEF-9DD2-25CB683679AF}">
      <dsp:nvSpPr>
        <dsp:cNvPr id="0" name=""/>
        <dsp:cNvSpPr/>
      </dsp:nvSpPr>
      <dsp:spPr>
        <a:xfrm>
          <a:off x="2832400" y="1545461"/>
          <a:ext cx="2007932" cy="204581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2533FD7-ECA9-4BA3-8429-FB7B3743F299}">
      <dsp:nvSpPr>
        <dsp:cNvPr id="0" name=""/>
        <dsp:cNvSpPr/>
      </dsp:nvSpPr>
      <dsp:spPr>
        <a:xfrm>
          <a:off x="4800599" y="2829871"/>
          <a:ext cx="1764800" cy="12415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Scientifically Compatible</a:t>
          </a:r>
        </a:p>
      </dsp:txBody>
      <dsp:txXfrm>
        <a:off x="4800599" y="2829871"/>
        <a:ext cx="1764800" cy="1241506"/>
      </dsp:txXfrm>
    </dsp:sp>
    <dsp:sp modelId="{0E2BFC11-4E7D-4C21-B4C3-779C6E1A88BA}">
      <dsp:nvSpPr>
        <dsp:cNvPr id="0" name=""/>
        <dsp:cNvSpPr/>
      </dsp:nvSpPr>
      <dsp:spPr>
        <a:xfrm>
          <a:off x="2348833" y="1825162"/>
          <a:ext cx="2007932" cy="204581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DCDE98A-824F-4B79-97AE-E0670C609735}">
      <dsp:nvSpPr>
        <dsp:cNvPr id="0" name=""/>
        <dsp:cNvSpPr/>
      </dsp:nvSpPr>
      <dsp:spPr>
        <a:xfrm>
          <a:off x="2497874" y="3816302"/>
          <a:ext cx="1862259" cy="10144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Technically Feasible</a:t>
          </a:r>
          <a:endParaRPr lang="en-US" sz="1800" kern="1200" dirty="0"/>
        </a:p>
      </dsp:txBody>
      <dsp:txXfrm>
        <a:off x="2497874" y="3816302"/>
        <a:ext cx="1862259" cy="1014460"/>
      </dsp:txXfrm>
    </dsp:sp>
    <dsp:sp modelId="{F5260099-CD61-466B-835A-957DB60F38A6}">
      <dsp:nvSpPr>
        <dsp:cNvPr id="0" name=""/>
        <dsp:cNvSpPr/>
      </dsp:nvSpPr>
      <dsp:spPr>
        <a:xfrm>
          <a:off x="1865267" y="1545461"/>
          <a:ext cx="2007932" cy="204581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874B2A7-AD88-4975-80F5-0CFC4CE190F2}">
      <dsp:nvSpPr>
        <dsp:cNvPr id="0" name=""/>
        <dsp:cNvSpPr/>
      </dsp:nvSpPr>
      <dsp:spPr>
        <a:xfrm>
          <a:off x="281965" y="3048004"/>
          <a:ext cx="1764800" cy="12415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Environmentally Responsible</a:t>
          </a:r>
          <a:endParaRPr lang="en-US" sz="1800" kern="1200" dirty="0"/>
        </a:p>
      </dsp:txBody>
      <dsp:txXfrm>
        <a:off x="281965" y="3048004"/>
        <a:ext cx="1764800" cy="1241506"/>
      </dsp:txXfrm>
    </dsp:sp>
    <dsp:sp modelId="{21BFCFF8-8702-43BD-831B-2513D824DF16}">
      <dsp:nvSpPr>
        <dsp:cNvPr id="0" name=""/>
        <dsp:cNvSpPr/>
      </dsp:nvSpPr>
      <dsp:spPr>
        <a:xfrm>
          <a:off x="1905000" y="1131074"/>
          <a:ext cx="1928466" cy="175771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BC461B7-ABEA-4BE0-B8EF-8FC2F8A0F7EB}">
      <dsp:nvSpPr>
        <dsp:cNvPr id="0" name=""/>
        <dsp:cNvSpPr/>
      </dsp:nvSpPr>
      <dsp:spPr>
        <a:xfrm>
          <a:off x="249034" y="839923"/>
          <a:ext cx="1764800" cy="12415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Politically/ Legally</a:t>
          </a:r>
        </a:p>
        <a:p>
          <a:pPr lvl="0" algn="ctr" defTabSz="800100">
            <a:lnSpc>
              <a:spcPct val="90000"/>
            </a:lnSpc>
            <a:spcBef>
              <a:spcPct val="0"/>
            </a:spcBef>
            <a:spcAft>
              <a:spcPct val="35000"/>
            </a:spcAft>
          </a:pPr>
          <a:r>
            <a:rPr lang="en-US" sz="1800" kern="1200" dirty="0" smtClean="0"/>
            <a:t>Aligned </a:t>
          </a:r>
          <a:endParaRPr lang="en-US" sz="1800" kern="1200" dirty="0"/>
        </a:p>
      </dsp:txBody>
      <dsp:txXfrm>
        <a:off x="249034" y="839923"/>
        <a:ext cx="1764800" cy="12415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0F6F9-9EEA-49C1-8448-E99EC048EFF9}" type="datetimeFigureOut">
              <a:rPr lang="en-US" smtClean="0"/>
              <a:t>7/2/2015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1CE4A-2098-4FE7-AD69-776D08C2CB15}" type="slidenum">
              <a:rPr lang="en-US" smtClean="0"/>
              <a:t>‹#›</a:t>
            </a:fld>
            <a:endParaRPr lang="en-US"/>
          </a:p>
        </p:txBody>
      </p:sp>
    </p:spTree>
    <p:extLst>
      <p:ext uri="{BB962C8B-B14F-4D97-AF65-F5344CB8AC3E}">
        <p14:creationId xmlns:p14="http://schemas.microsoft.com/office/powerpoint/2010/main" val="1794726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this slide up as people enter the room</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1</a:t>
            </a:fld>
            <a:endParaRPr lang="en-US"/>
          </a:p>
        </p:txBody>
      </p:sp>
    </p:spTree>
    <p:extLst>
      <p:ext uri="{BB962C8B-B14F-4D97-AF65-F5344CB8AC3E}">
        <p14:creationId xmlns:p14="http://schemas.microsoft.com/office/powerpoint/2010/main" val="397928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groups break up into clusters and answer these questions.  Again, it is imperative that regional knowledge (i.e. firm managers, CEOs, </a:t>
            </a:r>
            <a:r>
              <a:rPr lang="en-US" baseline="0" dirty="0" err="1" smtClean="0"/>
              <a:t>etc</a:t>
            </a:r>
            <a:r>
              <a:rPr lang="en-US" baseline="0" dirty="0" smtClean="0"/>
              <a:t>) of these clusters is either present at this meeting or interviewed beforehand. </a:t>
            </a:r>
          </a:p>
          <a:p>
            <a:endParaRPr lang="en-US" baseline="0" dirty="0" smtClean="0"/>
          </a:p>
          <a:p>
            <a:r>
              <a:rPr lang="en-US" baseline="0" dirty="0" smtClean="0"/>
              <a:t>Revisit handout “Cluster Support Worksheet” and have teams fill out the next three boxes:</a:t>
            </a:r>
          </a:p>
          <a:p>
            <a:pPr marL="171450" indent="-171450">
              <a:buFont typeface="Arial" panose="020B0604020202020204" pitchFamily="34" charset="0"/>
              <a:buChar char="•"/>
            </a:pPr>
            <a:r>
              <a:rPr lang="en-US" baseline="0" dirty="0" smtClean="0"/>
              <a:t>What industries support the cluster – Long bars in previous chart</a:t>
            </a:r>
          </a:p>
          <a:p>
            <a:pPr marL="171450" indent="-171450">
              <a:buFont typeface="Arial" panose="020B0604020202020204" pitchFamily="34" charset="0"/>
              <a:buChar char="•"/>
            </a:pPr>
            <a:r>
              <a:rPr lang="en-US" baseline="0" dirty="0" smtClean="0"/>
              <a:t>Where do leakages occur – Large out of region expenditures</a:t>
            </a:r>
          </a:p>
          <a:p>
            <a:pPr marL="171450" indent="-171450">
              <a:buFont typeface="Arial" panose="020B0604020202020204" pitchFamily="34" charset="0"/>
              <a:buChar char="•"/>
            </a:pPr>
            <a:r>
              <a:rPr lang="en-US" baseline="0" dirty="0" smtClean="0"/>
              <a:t>Where does the region have capacity to respond -  large in-region expenditures</a:t>
            </a:r>
          </a:p>
          <a:p>
            <a:endParaRPr lang="en-US" baseline="0" dirty="0" smtClean="0"/>
          </a:p>
          <a:p>
            <a:r>
              <a:rPr lang="en-US" b="1" baseline="0" dirty="0" smtClean="0"/>
              <a:t>Time</a:t>
            </a:r>
            <a:r>
              <a:rPr lang="en-US" baseline="0" dirty="0" smtClean="0"/>
              <a:t>:  15 minutes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10</a:t>
            </a:fld>
            <a:endParaRPr lang="en-US"/>
          </a:p>
        </p:txBody>
      </p:sp>
    </p:spTree>
    <p:extLst>
      <p:ext uri="{BB962C8B-B14F-4D97-AF65-F5344CB8AC3E}">
        <p14:creationId xmlns:p14="http://schemas.microsoft.com/office/powerpoint/2010/main" val="246949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guide discussion</a:t>
            </a:r>
            <a:r>
              <a:rPr lang="en-US" b="1" baseline="0" dirty="0" smtClean="0"/>
              <a:t> on leakages.</a:t>
            </a:r>
            <a:endParaRPr lang="en-US" b="1" dirty="0" smtClean="0"/>
          </a:p>
          <a:p>
            <a:endParaRPr lang="en-US" dirty="0" smtClean="0"/>
          </a:p>
          <a:p>
            <a:r>
              <a:rPr lang="en-US" dirty="0" smtClean="0"/>
              <a:t>Use the question</a:t>
            </a:r>
            <a:r>
              <a:rPr lang="en-US" baseline="0" dirty="0" smtClean="0"/>
              <a:t>s on this slide to prompt analysis among the small groups considering the various data elements on the identified clusters.</a:t>
            </a:r>
          </a:p>
          <a:p>
            <a:endParaRPr lang="en-US" baseline="0" dirty="0" smtClean="0"/>
          </a:p>
          <a:p>
            <a:r>
              <a:rPr lang="en-US" b="1" baseline="0" dirty="0" smtClean="0"/>
              <a:t>Time</a:t>
            </a:r>
            <a:r>
              <a:rPr lang="en-US" baseline="0" dirty="0" smtClean="0"/>
              <a:t>:  10 minutes</a:t>
            </a:r>
            <a:endParaRPr lang="en-US" dirty="0" smtClean="0"/>
          </a:p>
        </p:txBody>
      </p:sp>
      <p:sp>
        <p:nvSpPr>
          <p:cNvPr id="4" name="Slide Number Placeholder 3"/>
          <p:cNvSpPr>
            <a:spLocks noGrp="1"/>
          </p:cNvSpPr>
          <p:nvPr>
            <p:ph type="sldNum" sz="quarter" idx="10"/>
          </p:nvPr>
        </p:nvSpPr>
        <p:spPr/>
        <p:txBody>
          <a:bodyPr/>
          <a:lstStyle/>
          <a:p>
            <a:fld id="{692EDB3F-3B37-4F77-9E69-B77A44D48732}" type="slidenum">
              <a:rPr lang="en-US" smtClean="0"/>
              <a:t>11</a:t>
            </a:fld>
            <a:endParaRPr lang="en-US"/>
          </a:p>
        </p:txBody>
      </p:sp>
    </p:spTree>
    <p:extLst>
      <p:ext uri="{BB962C8B-B14F-4D97-AF65-F5344CB8AC3E}">
        <p14:creationId xmlns:p14="http://schemas.microsoft.com/office/powerpoint/2010/main" val="62204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explore workforce</a:t>
            </a:r>
            <a:r>
              <a:rPr lang="en-US" b="1" baseline="0" dirty="0" smtClean="0"/>
              <a:t> data related to each cluster.</a:t>
            </a:r>
            <a:endParaRPr lang="en-US" b="1" dirty="0" smtClean="0"/>
          </a:p>
          <a:p>
            <a:endParaRPr lang="en-US" dirty="0" smtClean="0"/>
          </a:p>
          <a:p>
            <a:r>
              <a:rPr lang="en-US" dirty="0" smtClean="0"/>
              <a:t>Explain</a:t>
            </a:r>
            <a:r>
              <a:rPr lang="en-US" baseline="0" dirty="0" smtClean="0"/>
              <a:t> the data on this slide ensuring that participants understand how to read the data and draw conclusions.</a:t>
            </a:r>
          </a:p>
          <a:p>
            <a:endParaRPr lang="en-US" baseline="0" dirty="0" smtClean="0"/>
          </a:p>
          <a:p>
            <a:r>
              <a:rPr lang="en-US" dirty="0" smtClean="0"/>
              <a:t>Again, have</a:t>
            </a:r>
            <a:r>
              <a:rPr lang="en-US" baseline="0" dirty="0" smtClean="0"/>
              <a:t> individuals stay in their groups and look over workforce data. Have each group report out on the questions presented on the next slide. </a:t>
            </a:r>
          </a:p>
          <a:p>
            <a:endParaRPr lang="en-US" baseline="0" dirty="0" smtClean="0"/>
          </a:p>
          <a:p>
            <a:r>
              <a:rPr lang="en-US" b="1" baseline="0" dirty="0" smtClean="0"/>
              <a:t>Time</a:t>
            </a:r>
            <a:r>
              <a:rPr lang="en-US" baseline="0" dirty="0" smtClean="0"/>
              <a:t>:  5 minutes</a:t>
            </a:r>
            <a:endParaRPr lang="en-US" dirty="0" smtClean="0"/>
          </a:p>
          <a:p>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12</a:t>
            </a:fld>
            <a:endParaRPr lang="en-US"/>
          </a:p>
        </p:txBody>
      </p:sp>
    </p:spTree>
    <p:extLst>
      <p:ext uri="{BB962C8B-B14F-4D97-AF65-F5344CB8AC3E}">
        <p14:creationId xmlns:p14="http://schemas.microsoft.com/office/powerpoint/2010/main" val="142556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guide the discussion</a:t>
            </a:r>
            <a:r>
              <a:rPr lang="en-US" b="1" baseline="0" dirty="0" smtClean="0"/>
              <a:t> of workforce data.</a:t>
            </a:r>
            <a:endParaRPr lang="en-US" b="1" dirty="0" smtClean="0"/>
          </a:p>
          <a:p>
            <a:endParaRPr lang="en-US" dirty="0" smtClean="0"/>
          </a:p>
          <a:p>
            <a:r>
              <a:rPr lang="en-US" dirty="0" smtClean="0"/>
              <a:t>The first two</a:t>
            </a:r>
            <a:r>
              <a:rPr lang="en-US" baseline="0" dirty="0" smtClean="0"/>
              <a:t> of these questions can be answered looking at the data.  The last three are open for group discussion. In addition, these questions should be asked to the industry leaders that are hopefully present at the meeting or who have been interviewed prior to this session. </a:t>
            </a:r>
          </a:p>
          <a:p>
            <a:endParaRPr lang="en-US" baseline="0" dirty="0" smtClean="0"/>
          </a:p>
          <a:p>
            <a:r>
              <a:rPr lang="en-US" baseline="0" dirty="0" smtClean="0"/>
              <a:t>Revisit Handout “Cluster Support Worksheet” (Handout 3) and have teams fill out the fifth box “Workforce needed”</a:t>
            </a:r>
          </a:p>
          <a:p>
            <a:endParaRPr lang="en-US" dirty="0" smtClean="0"/>
          </a:p>
          <a:p>
            <a:r>
              <a:rPr lang="en-US" b="1" dirty="0" smtClean="0"/>
              <a:t>Time</a:t>
            </a:r>
            <a:r>
              <a:rPr lang="en-US" dirty="0" smtClean="0"/>
              <a:t>:  10</a:t>
            </a:r>
            <a:r>
              <a:rPr lang="en-US" baseline="0" dirty="0" smtClean="0"/>
              <a:t> minutes</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13</a:t>
            </a:fld>
            <a:endParaRPr lang="en-US"/>
          </a:p>
        </p:txBody>
      </p:sp>
    </p:spTree>
    <p:extLst>
      <p:ext uri="{BB962C8B-B14F-4D97-AF65-F5344CB8AC3E}">
        <p14:creationId xmlns:p14="http://schemas.microsoft.com/office/powerpoint/2010/main" val="2521578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begin</a:t>
            </a:r>
            <a:r>
              <a:rPr lang="en-US" b="1" baseline="0" dirty="0" smtClean="0"/>
              <a:t> exploring specific strategies for strengthening clusters</a:t>
            </a:r>
            <a:endParaRPr lang="en-US" b="1" dirty="0" smtClean="0"/>
          </a:p>
          <a:p>
            <a:endParaRPr lang="en-US" dirty="0" smtClean="0"/>
          </a:p>
          <a:p>
            <a:r>
              <a:rPr lang="en-US" dirty="0" smtClean="0"/>
              <a:t>A variety</a:t>
            </a:r>
            <a:r>
              <a:rPr lang="en-US" baseline="0" dirty="0" smtClean="0"/>
              <a:t> of approaches can be used to strengthen clusters.  The next few slides will provide a brief overview to guide the discussion moving forward.  </a:t>
            </a:r>
          </a:p>
          <a:p>
            <a:endParaRPr lang="en-US" baseline="0" dirty="0" smtClean="0"/>
          </a:p>
          <a:p>
            <a:r>
              <a:rPr lang="en-US" b="1" baseline="0" dirty="0" smtClean="0"/>
              <a:t>Time</a:t>
            </a:r>
            <a:r>
              <a:rPr lang="en-US" baseline="0" dirty="0" smtClean="0"/>
              <a:t>:  1 minute</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14</a:t>
            </a:fld>
            <a:endParaRPr lang="en-US"/>
          </a:p>
        </p:txBody>
      </p:sp>
    </p:spTree>
    <p:extLst>
      <p:ext uri="{BB962C8B-B14F-4D97-AF65-F5344CB8AC3E}">
        <p14:creationId xmlns:p14="http://schemas.microsoft.com/office/powerpoint/2010/main" val="3256609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Goal:  Introduce the CARE model</a:t>
            </a:r>
          </a:p>
          <a:p>
            <a:endParaRPr lang="en-US" dirty="0" smtClean="0"/>
          </a:p>
          <a:p>
            <a:r>
              <a:rPr lang="en-US" dirty="0" smtClean="0"/>
              <a:t>A number</a:t>
            </a:r>
            <a:r>
              <a:rPr lang="en-US" baseline="0" dirty="0" smtClean="0"/>
              <a:t> of strategies have proved successful in helping to build an industry cluster.  The next few slides outline a few of the basic concepts building on the CARE Model.</a:t>
            </a:r>
          </a:p>
          <a:p>
            <a:endParaRPr lang="en-US" baseline="0" dirty="0" smtClean="0"/>
          </a:p>
          <a:p>
            <a:r>
              <a:rPr lang="en-US" b="1" i="0" baseline="0" dirty="0" smtClean="0"/>
              <a:t>Time</a:t>
            </a:r>
            <a:r>
              <a:rPr lang="en-US" baseline="0" dirty="0" smtClean="0"/>
              <a:t>: 1 minute</a:t>
            </a:r>
          </a:p>
          <a:p>
            <a:endParaRPr lang="en-US" baseline="0" dirty="0" smtClean="0"/>
          </a:p>
          <a:p>
            <a:pPr defTabSz="928248">
              <a:defRPr/>
            </a:pPr>
            <a:r>
              <a:rPr lang="en-US" b="1" i="0" dirty="0" smtClean="0"/>
              <a:t>Source</a:t>
            </a:r>
            <a:r>
              <a:rPr lang="en-US" b="1" i="1" dirty="0" smtClean="0"/>
              <a:t>:  </a:t>
            </a:r>
            <a:br>
              <a:rPr lang="en-US" b="1" i="1" dirty="0" smtClean="0"/>
            </a:br>
            <a:r>
              <a:rPr lang="en-US" dirty="0" err="1" smtClean="0"/>
              <a:t>Barta</a:t>
            </a:r>
            <a:r>
              <a:rPr lang="en-US" dirty="0" smtClean="0"/>
              <a:t>, S., Frye, J., Nelson, J., Paterson, S., </a:t>
            </a:r>
            <a:r>
              <a:rPr lang="en-US" dirty="0" err="1" smtClean="0"/>
              <a:t>Ralstin</a:t>
            </a:r>
            <a:r>
              <a:rPr lang="en-US" dirty="0" smtClean="0"/>
              <a:t>, S., </a:t>
            </a:r>
            <a:r>
              <a:rPr lang="en-US" dirty="0" err="1" smtClean="0"/>
              <a:t>Wittman</a:t>
            </a:r>
            <a:r>
              <a:rPr lang="en-US" dirty="0" smtClean="0"/>
              <a:t>, P., &amp; Woods, M. (2010). C.A.R.E. Model. </a:t>
            </a:r>
            <a:r>
              <a:rPr lang="en-US" i="1" dirty="0" smtClean="0"/>
              <a:t>Southern Rural Development Center. </a:t>
            </a:r>
            <a:r>
              <a:rPr lang="en-US" dirty="0" smtClean="0"/>
              <a:t>Retrieved from http://srdc.msstate.edu/care/</a:t>
            </a:r>
          </a:p>
          <a:p>
            <a:endParaRPr lang="en-US" i="0" dirty="0"/>
          </a:p>
        </p:txBody>
      </p:sp>
      <p:sp>
        <p:nvSpPr>
          <p:cNvPr id="4" name="Slide Number Placeholder 3"/>
          <p:cNvSpPr>
            <a:spLocks noGrp="1"/>
          </p:cNvSpPr>
          <p:nvPr>
            <p:ph type="sldNum" sz="quarter" idx="10"/>
          </p:nvPr>
        </p:nvSpPr>
        <p:spPr/>
        <p:txBody>
          <a:bodyPr/>
          <a:lstStyle/>
          <a:p>
            <a:pPr>
              <a:defRPr/>
            </a:pPr>
            <a:fld id="{EF54CB0D-82BD-49C9-8D19-3D352F13C8F2}" type="slidenum">
              <a:rPr lang="en-US" smtClean="0"/>
              <a:pPr>
                <a:defRPr/>
              </a:pPr>
              <a:t>15</a:t>
            </a:fld>
            <a:endParaRPr lang="en-US"/>
          </a:p>
        </p:txBody>
      </p:sp>
    </p:spTree>
    <p:extLst>
      <p:ext uri="{BB962C8B-B14F-4D97-AF65-F5344CB8AC3E}">
        <p14:creationId xmlns:p14="http://schemas.microsoft.com/office/powerpoint/2010/main" val="2143384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Goal:  Describe the Foundation of CARE</a:t>
            </a:r>
          </a:p>
          <a:p>
            <a:endParaRPr lang="en-US" baseline="0" dirty="0" smtClean="0"/>
          </a:p>
          <a:p>
            <a:r>
              <a:rPr lang="en-US" baseline="0" dirty="0" smtClean="0"/>
              <a:t>Having a firm foundation on which to build the economy is essential.  The Foundation of CARE includes the elements that support all economic development work.  The slide provides some examples.  Ask the regional team what else they would add.</a:t>
            </a:r>
          </a:p>
          <a:p>
            <a:endParaRPr lang="en-US" dirty="0" smtClean="0"/>
          </a:p>
          <a:p>
            <a:r>
              <a:rPr lang="en-US" dirty="0" smtClean="0"/>
              <a:t>Are</a:t>
            </a:r>
            <a:r>
              <a:rPr lang="en-US" baseline="0" dirty="0" smtClean="0"/>
              <a:t> there certain components of the foundation that need to be strengthened?</a:t>
            </a:r>
          </a:p>
          <a:p>
            <a:r>
              <a:rPr lang="en-US" baseline="0" dirty="0" smtClean="0"/>
              <a:t>	This would include workforce skills or educational needs</a:t>
            </a:r>
          </a:p>
          <a:p>
            <a:r>
              <a:rPr lang="en-US" baseline="0" dirty="0" smtClean="0"/>
              <a:t>	Did a CEO state that he has tried to lure new firms to the area to supply to him but the housing stock in the region isn’t adequate?</a:t>
            </a:r>
          </a:p>
          <a:p>
            <a:r>
              <a:rPr lang="en-US" baseline="0" dirty="0" smtClean="0"/>
              <a:t>	</a:t>
            </a:r>
          </a:p>
          <a:p>
            <a:r>
              <a:rPr lang="en-US" baseline="0" dirty="0" smtClean="0"/>
              <a:t>Revisit Handout “Cluster Support Worksheet” and have teams fill out the Foundation box.</a:t>
            </a:r>
          </a:p>
          <a:p>
            <a:endParaRPr lang="en-US" baseline="0" dirty="0" smtClean="0">
              <a:solidFill>
                <a:srgbClr val="FF0000"/>
              </a:solidFill>
            </a:endParaRPr>
          </a:p>
          <a:p>
            <a:r>
              <a:rPr lang="en-US" b="1" baseline="0" dirty="0" smtClean="0">
                <a:solidFill>
                  <a:srgbClr val="FF0000"/>
                </a:solidFill>
              </a:rPr>
              <a:t>Time</a:t>
            </a:r>
            <a:r>
              <a:rPr lang="en-US" baseline="0" dirty="0" smtClean="0">
                <a:solidFill>
                  <a:srgbClr val="FF0000"/>
                </a:solidFill>
              </a:rPr>
              <a:t>:  10 minutes</a:t>
            </a:r>
          </a:p>
          <a:p>
            <a:endParaRPr lang="en-US" baseline="0" dirty="0" smtClean="0">
              <a:solidFill>
                <a:srgbClr val="FF0000"/>
              </a:solidFill>
            </a:endParaRPr>
          </a:p>
          <a:p>
            <a:r>
              <a:rPr lang="en-US" b="1" baseline="0" dirty="0" smtClean="0">
                <a:solidFill>
                  <a:srgbClr val="FF0000"/>
                </a:solidFill>
              </a:rPr>
              <a:t>Handout</a:t>
            </a:r>
            <a:r>
              <a:rPr lang="en-US" baseline="0" dirty="0" smtClean="0">
                <a:solidFill>
                  <a:srgbClr val="FF0000"/>
                </a:solidFill>
              </a:rPr>
              <a:t>: Cluster Support Worksheet, continued. (Handout 3)</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692EDB3F-3B37-4F77-9E69-B77A44D48732}" type="slidenum">
              <a:rPr lang="en-US" smtClean="0"/>
              <a:t>16</a:t>
            </a:fld>
            <a:endParaRPr lang="en-US"/>
          </a:p>
        </p:txBody>
      </p:sp>
    </p:spTree>
    <p:extLst>
      <p:ext uri="{BB962C8B-B14F-4D97-AF65-F5344CB8AC3E}">
        <p14:creationId xmlns:p14="http://schemas.microsoft.com/office/powerpoint/2010/main" val="2631774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a:t>
            </a:r>
            <a:r>
              <a:rPr lang="en-US" b="1" baseline="0" dirty="0" smtClean="0"/>
              <a:t> highlight the importance of entrepreneurism in supporting a cluster.</a:t>
            </a:r>
          </a:p>
          <a:p>
            <a:endParaRPr lang="en-US" baseline="0" dirty="0" smtClean="0"/>
          </a:p>
          <a:p>
            <a:r>
              <a:rPr lang="en-US" baseline="0" dirty="0" smtClean="0"/>
              <a:t>Creating a new business to plug a leak is often a viable strategy, especially for rural places.</a:t>
            </a:r>
            <a:endParaRPr lang="en-US" dirty="0" smtClean="0"/>
          </a:p>
          <a:p>
            <a:endParaRPr lang="en-US" dirty="0" smtClean="0"/>
          </a:p>
          <a:p>
            <a:r>
              <a:rPr lang="en-US" dirty="0" smtClean="0"/>
              <a:t>The</a:t>
            </a:r>
            <a:r>
              <a:rPr lang="en-US" baseline="0" dirty="0" smtClean="0"/>
              <a:t> Creation part of CARE</a:t>
            </a:r>
          </a:p>
          <a:p>
            <a:pPr marL="171450" indent="-171450">
              <a:buFont typeface="Arial" panose="020B0604020202020204" pitchFamily="34" charset="0"/>
              <a:buChar char="•"/>
            </a:pPr>
            <a:r>
              <a:rPr lang="en-US" baseline="0" dirty="0" smtClean="0"/>
              <a:t>Any new business opportunities to plug leaks? </a:t>
            </a:r>
          </a:p>
          <a:p>
            <a:pPr marL="171450" indent="-171450">
              <a:buFont typeface="Arial" panose="020B0604020202020204" pitchFamily="34" charset="0"/>
              <a:buChar char="•"/>
            </a:pPr>
            <a:r>
              <a:rPr lang="en-US" baseline="0" dirty="0" smtClean="0"/>
              <a:t>If so, what resources are needed to help small businesses/entrepreneurs succeed?</a:t>
            </a:r>
          </a:p>
          <a:p>
            <a:pPr marL="171450" indent="-171450">
              <a:buFont typeface="Arial" panose="020B0604020202020204" pitchFamily="34" charset="0"/>
              <a:buChar char="•"/>
            </a:pPr>
            <a:r>
              <a:rPr lang="en-US" baseline="0" dirty="0" smtClean="0"/>
              <a:t>Where can a small business access capital? </a:t>
            </a:r>
          </a:p>
          <a:p>
            <a:endParaRPr lang="en-US" baseline="0" dirty="0" smtClean="0"/>
          </a:p>
          <a:p>
            <a:r>
              <a:rPr lang="en-US" baseline="0" dirty="0" smtClean="0"/>
              <a:t>Revisit handout “Cluster Support Worksheet” and have teams fill out the Create box.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If the region needs more information or wants to explore this topic further, consider moving to the Entrepreneurship module next.</a:t>
            </a:r>
          </a:p>
          <a:p>
            <a:endParaRPr lang="en-US" baseline="0" dirty="0" smtClean="0"/>
          </a:p>
          <a:p>
            <a:endParaRPr lang="en-US" baseline="0" dirty="0" smtClean="0"/>
          </a:p>
          <a:p>
            <a:r>
              <a:rPr lang="en-US" b="1" baseline="0" dirty="0" smtClean="0"/>
              <a:t>Time</a:t>
            </a:r>
            <a:r>
              <a:rPr lang="en-US" baseline="0" dirty="0" smtClean="0"/>
              <a:t>:  10 minutes</a:t>
            </a:r>
          </a:p>
          <a:p>
            <a:endParaRPr lang="en-US" baseline="0" dirty="0" smtClean="0"/>
          </a:p>
          <a:p>
            <a:r>
              <a:rPr lang="en-US" b="1" baseline="0" dirty="0" smtClean="0"/>
              <a:t>Handout</a:t>
            </a:r>
            <a:r>
              <a:rPr lang="en-US" baseline="0" dirty="0" smtClean="0"/>
              <a:t>:  Cluster Support Worksheet, continued (Handout 3) </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17</a:t>
            </a:fld>
            <a:endParaRPr lang="en-US"/>
          </a:p>
        </p:txBody>
      </p:sp>
    </p:spTree>
    <p:extLst>
      <p:ext uri="{BB962C8B-B14F-4D97-AF65-F5344CB8AC3E}">
        <p14:creationId xmlns:p14="http://schemas.microsoft.com/office/powerpoint/2010/main" val="1518350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explore targeted attraction</a:t>
            </a:r>
          </a:p>
          <a:p>
            <a:endParaRPr lang="en-US" dirty="0" smtClean="0"/>
          </a:p>
          <a:p>
            <a:r>
              <a:rPr lang="en-US" dirty="0" smtClean="0"/>
              <a:t>Targeted</a:t>
            </a:r>
            <a:r>
              <a:rPr lang="en-US" baseline="0" dirty="0" smtClean="0"/>
              <a:t> attraction:  Sometimes attraction is an appropriate economic development strategy.  However, the attraction should be targeted to attract new firms to the area based on the import substitution data.  </a:t>
            </a:r>
          </a:p>
          <a:p>
            <a:endParaRPr lang="en-US" baseline="0" dirty="0" smtClean="0"/>
          </a:p>
          <a:p>
            <a:r>
              <a:rPr lang="en-US" baseline="0" dirty="0" smtClean="0"/>
              <a:t>Are these feasible ideas? What resources do those industries need when relocating? How could you lure a particular industry to the area? Is the economic development professional on board with this idea? </a:t>
            </a:r>
          </a:p>
          <a:p>
            <a:endParaRPr lang="en-US" baseline="0" dirty="0" smtClean="0"/>
          </a:p>
          <a:p>
            <a:r>
              <a:rPr lang="en-US" baseline="0" dirty="0" smtClean="0"/>
              <a:t>One helpful resource:  Goetz, S, S Deller and T Harris, Targeting Regional Economic Development, Routledge Studies in Global Competition, Routledge, 2013. </a:t>
            </a:r>
          </a:p>
          <a:p>
            <a:endParaRPr lang="en-US" baseline="0" dirty="0" smtClean="0"/>
          </a:p>
          <a:p>
            <a:r>
              <a:rPr lang="en-US" baseline="0" dirty="0" smtClean="0"/>
              <a:t>Revisit handout “Cluster Support Worksheet” and have teams fill out the Attraction box, if applicable.  </a:t>
            </a:r>
          </a:p>
          <a:p>
            <a:endParaRPr lang="en-US" baseline="0" dirty="0" smtClean="0"/>
          </a:p>
          <a:p>
            <a:r>
              <a:rPr lang="en-US" b="1" baseline="0" dirty="0" smtClean="0"/>
              <a:t>NOTE</a:t>
            </a:r>
            <a:r>
              <a:rPr lang="en-US" baseline="0" dirty="0" smtClean="0"/>
              <a:t>:  Attraction may not be the region’s best response.  It is o.k. if this box (or any of the CARE boxes) is empty if the group does not see a fit. </a:t>
            </a:r>
          </a:p>
          <a:p>
            <a:endParaRPr lang="en-US" baseline="0" dirty="0" smtClean="0"/>
          </a:p>
          <a:p>
            <a:r>
              <a:rPr lang="en-US" b="1" baseline="0" dirty="0" smtClean="0"/>
              <a:t>Time</a:t>
            </a:r>
            <a:r>
              <a:rPr lang="en-US" baseline="0" dirty="0" smtClean="0"/>
              <a:t>:  10 minutes</a:t>
            </a:r>
          </a:p>
          <a:p>
            <a:endParaRPr lang="en-US" baseline="0" dirty="0" smtClean="0"/>
          </a:p>
          <a:p>
            <a:r>
              <a:rPr lang="en-US" b="1" baseline="0" dirty="0" smtClean="0"/>
              <a:t>Handout</a:t>
            </a:r>
            <a:r>
              <a:rPr lang="en-US" baseline="0" dirty="0" smtClean="0"/>
              <a:t>:  Cluster Support Worksheet, continued (Handout 3)</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18</a:t>
            </a:fld>
            <a:endParaRPr lang="en-US"/>
          </a:p>
        </p:txBody>
      </p:sp>
    </p:spTree>
    <p:extLst>
      <p:ext uri="{BB962C8B-B14F-4D97-AF65-F5344CB8AC3E}">
        <p14:creationId xmlns:p14="http://schemas.microsoft.com/office/powerpoint/2010/main" val="1119636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explore Retention</a:t>
            </a:r>
            <a:r>
              <a:rPr lang="en-US" b="1" baseline="0" dirty="0" smtClean="0"/>
              <a:t> as a cluster supporting strategy</a:t>
            </a:r>
            <a:endParaRPr lang="en-US" b="1" dirty="0" smtClean="0"/>
          </a:p>
          <a:p>
            <a:endParaRPr lang="en-US" dirty="0" smtClean="0"/>
          </a:p>
          <a:p>
            <a:r>
              <a:rPr lang="en-US" dirty="0" smtClean="0"/>
              <a:t>The retention</a:t>
            </a:r>
            <a:r>
              <a:rPr lang="en-US" baseline="0" dirty="0" smtClean="0"/>
              <a:t> part of CARE is helping existing establishments identify opportunities to stay in the region to further support the cluster.  Regions need to identify exactly how those existing firms are contributing to the cluster and if there would be any reason why that firm would leave.</a:t>
            </a:r>
          </a:p>
          <a:p>
            <a:endParaRPr lang="en-US" baseline="0" dirty="0" smtClean="0"/>
          </a:p>
          <a:p>
            <a:r>
              <a:rPr lang="en-US" baseline="0" dirty="0" smtClean="0"/>
              <a:t>And what resources do existing firms need to continue to successfully operate in the region?</a:t>
            </a:r>
          </a:p>
          <a:p>
            <a:endParaRPr lang="en-US" baseline="0" dirty="0" smtClean="0"/>
          </a:p>
          <a:p>
            <a:r>
              <a:rPr lang="en-US" baseline="0" dirty="0" smtClean="0"/>
              <a:t> Revisit handout “Cluster Support Worksheet” and have teams fill out the Retention box. </a:t>
            </a:r>
          </a:p>
          <a:p>
            <a:endParaRPr lang="en-US" baseline="0" dirty="0" smtClean="0"/>
          </a:p>
          <a:p>
            <a:r>
              <a:rPr lang="en-US" baseline="0" dirty="0" smtClean="0"/>
              <a:t>NOTE:  If the region needs more information or wants to explore this and/or the Expansion further, consider moving to the Business Retention and Expansion module next.</a:t>
            </a:r>
          </a:p>
          <a:p>
            <a:endParaRPr lang="en-US" baseline="0" dirty="0" smtClean="0"/>
          </a:p>
          <a:p>
            <a:r>
              <a:rPr lang="en-US" b="1" baseline="0" dirty="0" smtClean="0"/>
              <a:t>Time</a:t>
            </a:r>
            <a:r>
              <a:rPr lang="en-US" baseline="0" dirty="0" smtClean="0"/>
              <a:t>:  10 minutes</a:t>
            </a:r>
          </a:p>
          <a:p>
            <a:endParaRPr lang="en-US" baseline="0" dirty="0" smtClean="0"/>
          </a:p>
          <a:p>
            <a:r>
              <a:rPr lang="en-US" b="1" baseline="0" dirty="0" smtClean="0"/>
              <a:t>Handout</a:t>
            </a:r>
            <a:r>
              <a:rPr lang="en-US" baseline="0" dirty="0" smtClean="0"/>
              <a:t>:  Cluster Support Worksheet, continued (Handout 3)</a:t>
            </a:r>
            <a:endParaRPr lang="en-US" dirty="0" smtClean="0"/>
          </a:p>
          <a:p>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19</a:t>
            </a:fld>
            <a:endParaRPr lang="en-US"/>
          </a:p>
        </p:txBody>
      </p:sp>
    </p:spTree>
    <p:extLst>
      <p:ext uri="{BB962C8B-B14F-4D97-AF65-F5344CB8AC3E}">
        <p14:creationId xmlns:p14="http://schemas.microsoft.com/office/powerpoint/2010/main" val="116326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review the reasons</a:t>
            </a:r>
            <a:r>
              <a:rPr lang="en-US" b="1" baseline="0" dirty="0" smtClean="0"/>
              <a:t> for the selected cluster(s) that will be explored in this session.</a:t>
            </a:r>
          </a:p>
          <a:p>
            <a:endParaRPr lang="en-US" b="1" baseline="0" dirty="0" smtClean="0"/>
          </a:p>
          <a:p>
            <a:r>
              <a:rPr lang="en-US" dirty="0" smtClean="0"/>
              <a:t>Briefly review why the clusters</a:t>
            </a:r>
            <a:r>
              <a:rPr lang="en-US" baseline="0" dirty="0" smtClean="0"/>
              <a:t> to be explored today were selected. </a:t>
            </a:r>
          </a:p>
          <a:p>
            <a:endParaRPr lang="en-US" baseline="0" dirty="0" smtClean="0"/>
          </a:p>
          <a:p>
            <a:r>
              <a:rPr lang="en-US" baseline="0" dirty="0" smtClean="0"/>
              <a:t>Introduce newcomers that were invited to provide expertise on these clusters.</a:t>
            </a:r>
          </a:p>
          <a:p>
            <a:endParaRPr lang="en-US" baseline="0" dirty="0" smtClean="0"/>
          </a:p>
          <a:p>
            <a:r>
              <a:rPr lang="en-US" baseline="0" dirty="0" smtClean="0"/>
              <a:t>Allow time for people to share any insights from interviews, if applicable.</a:t>
            </a:r>
          </a:p>
          <a:p>
            <a:endParaRPr lang="en-US" baseline="0" dirty="0" smtClean="0"/>
          </a:p>
          <a:p>
            <a:r>
              <a:rPr lang="en-US" b="1" baseline="0" dirty="0" smtClean="0"/>
              <a:t>Time</a:t>
            </a:r>
            <a:r>
              <a:rPr lang="en-US" baseline="0" dirty="0" smtClean="0"/>
              <a:t>:  10 minutes</a:t>
            </a:r>
          </a:p>
        </p:txBody>
      </p:sp>
      <p:sp>
        <p:nvSpPr>
          <p:cNvPr id="4" name="Slide Number Placeholder 3"/>
          <p:cNvSpPr>
            <a:spLocks noGrp="1"/>
          </p:cNvSpPr>
          <p:nvPr>
            <p:ph type="sldNum" sz="quarter" idx="10"/>
          </p:nvPr>
        </p:nvSpPr>
        <p:spPr/>
        <p:txBody>
          <a:bodyPr/>
          <a:lstStyle/>
          <a:p>
            <a:fld id="{692EDB3F-3B37-4F77-9E69-B77A44D48732}" type="slidenum">
              <a:rPr lang="en-US" smtClean="0"/>
              <a:t>2</a:t>
            </a:fld>
            <a:endParaRPr lang="en-US"/>
          </a:p>
        </p:txBody>
      </p:sp>
    </p:spTree>
    <p:extLst>
      <p:ext uri="{BB962C8B-B14F-4D97-AF65-F5344CB8AC3E}">
        <p14:creationId xmlns:p14="http://schemas.microsoft.com/office/powerpoint/2010/main" val="3567685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consider the potential Expansion of existing businesses to fill gaps.</a:t>
            </a:r>
          </a:p>
          <a:p>
            <a:endParaRPr lang="en-US" dirty="0" smtClean="0"/>
          </a:p>
          <a:p>
            <a:r>
              <a:rPr lang="en-US" dirty="0" smtClean="0"/>
              <a:t>The</a:t>
            </a:r>
            <a:r>
              <a:rPr lang="en-US" baseline="0" dirty="0" smtClean="0"/>
              <a:t> conversation should include looking at opportunities to expand those firms that already contribute to the cluster as well as existing businesses in the region that may not currently be contributing, but may have potential capacity to connect through expanded services/operations.  How can existing businesses meet the needs of a growing cluster? Is there an opportunity to expand production? What incentive would these businesses need to take on the potential risk and costs of expansion? </a:t>
            </a:r>
          </a:p>
          <a:p>
            <a:endParaRPr lang="en-US" baseline="0" dirty="0" smtClean="0"/>
          </a:p>
          <a:p>
            <a:r>
              <a:rPr lang="en-US" baseline="0" dirty="0" smtClean="0"/>
              <a:t>Revisit handout “Cluster Support Worksheet” and have teams fill out the Expansion box. </a:t>
            </a:r>
          </a:p>
          <a:p>
            <a:endParaRPr lang="en-US" baseline="0" dirty="0" smtClean="0"/>
          </a:p>
          <a:p>
            <a:r>
              <a:rPr lang="en-US" baseline="0" dirty="0" smtClean="0"/>
              <a:t>Again, the Business Retention and Expansion module covers this topic in greater detail and may be of value as the region explores this topic.</a:t>
            </a:r>
          </a:p>
          <a:p>
            <a:endParaRPr lang="en-US" baseline="0" dirty="0" smtClean="0"/>
          </a:p>
          <a:p>
            <a:r>
              <a:rPr lang="en-US" b="1" baseline="0" dirty="0" smtClean="0"/>
              <a:t>Time</a:t>
            </a:r>
            <a:r>
              <a:rPr lang="en-US" baseline="0" dirty="0" smtClean="0"/>
              <a:t>:  10 minutes</a:t>
            </a:r>
          </a:p>
          <a:p>
            <a:endParaRPr lang="en-US" baseline="0" dirty="0" smtClean="0"/>
          </a:p>
          <a:p>
            <a:r>
              <a:rPr lang="en-US" b="1" baseline="0" dirty="0" smtClean="0"/>
              <a:t>Handout</a:t>
            </a:r>
            <a:r>
              <a:rPr lang="en-US" baseline="0" dirty="0" smtClean="0"/>
              <a:t>:  Cluster Support Worksheet, continued (Handout 3)</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20</a:t>
            </a:fld>
            <a:endParaRPr lang="en-US"/>
          </a:p>
        </p:txBody>
      </p:sp>
    </p:spTree>
    <p:extLst>
      <p:ext uri="{BB962C8B-B14F-4D97-AF65-F5344CB8AC3E}">
        <p14:creationId xmlns:p14="http://schemas.microsoft.com/office/powerpoint/2010/main" val="4129025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dirty="0" smtClean="0"/>
              <a:t>Goal:  To show one example of how a cluster might develop with a combination of strategies.  </a:t>
            </a:r>
          </a:p>
          <a:p>
            <a:endParaRPr lang="en-US" dirty="0" smtClean="0"/>
          </a:p>
          <a:p>
            <a:r>
              <a:rPr lang="en-US" dirty="0" smtClean="0"/>
              <a:t>Use</a:t>
            </a:r>
            <a:r>
              <a:rPr lang="en-US" baseline="0" dirty="0" smtClean="0"/>
              <a:t> healthcare as an example or feel free to develop an example more relevant to the group.  </a:t>
            </a:r>
          </a:p>
          <a:p>
            <a:endParaRPr lang="en-US" baseline="0" dirty="0" smtClean="0"/>
          </a:p>
          <a:p>
            <a:r>
              <a:rPr lang="en-US" baseline="0" dirty="0" smtClean="0"/>
              <a:t>Notes:</a:t>
            </a:r>
          </a:p>
          <a:p>
            <a:pPr lvl="1"/>
            <a:r>
              <a:rPr lang="en-US" sz="2400" b="1" dirty="0" smtClean="0">
                <a:solidFill>
                  <a:srgbClr val="0070C0"/>
                </a:solidFill>
              </a:rPr>
              <a:t>Creation: </a:t>
            </a:r>
            <a:r>
              <a:rPr lang="en-US" sz="2400" dirty="0" smtClean="0"/>
              <a:t>Transportation is needed to get patients from home to facility. Entrepreneur could create a logistics system to make this work, making this affordable and feasible</a:t>
            </a:r>
          </a:p>
          <a:p>
            <a:pPr marL="342900" lvl="1" indent="0">
              <a:buNone/>
            </a:pPr>
            <a:endParaRPr lang="en-US" sz="2400" dirty="0" smtClean="0"/>
          </a:p>
          <a:p>
            <a:pPr lvl="1"/>
            <a:r>
              <a:rPr lang="en-US" sz="2400" b="1" dirty="0" smtClean="0">
                <a:solidFill>
                  <a:srgbClr val="0070C0"/>
                </a:solidFill>
              </a:rPr>
              <a:t>Attraction: </a:t>
            </a:r>
            <a:r>
              <a:rPr lang="en-US" sz="2400" dirty="0" smtClean="0"/>
              <a:t>Currently there are no endocrinology services.  Hospital or clinic attracts a part-time endocrinologist. </a:t>
            </a:r>
          </a:p>
          <a:p>
            <a:pPr marL="342900" lvl="1" indent="0">
              <a:buNone/>
            </a:pPr>
            <a:endParaRPr lang="en-US" sz="2400" b="1" dirty="0" smtClean="0"/>
          </a:p>
          <a:p>
            <a:pPr lvl="1"/>
            <a:r>
              <a:rPr lang="en-US" sz="2400" b="1" dirty="0" smtClean="0">
                <a:solidFill>
                  <a:srgbClr val="0070C0"/>
                </a:solidFill>
              </a:rPr>
              <a:t>Retention: </a:t>
            </a:r>
            <a:r>
              <a:rPr lang="en-US" sz="2400" dirty="0" smtClean="0"/>
              <a:t>Hospital is thinking about shutting down due to low utilization. Region brings in consultants to work with the hospital to identify marketing strategies and services the hospital could offer to attract more patient</a:t>
            </a:r>
          </a:p>
          <a:p>
            <a:pPr marL="342900" lvl="1" indent="0">
              <a:buNone/>
            </a:pPr>
            <a:endParaRPr lang="en-US" sz="2400" dirty="0" smtClean="0"/>
          </a:p>
          <a:p>
            <a:pPr lvl="1"/>
            <a:r>
              <a:rPr lang="en-US" sz="2400" b="1" dirty="0" smtClean="0">
                <a:solidFill>
                  <a:srgbClr val="0070C0"/>
                </a:solidFill>
              </a:rPr>
              <a:t>Expansion: </a:t>
            </a:r>
            <a:r>
              <a:rPr lang="en-US" sz="2400" dirty="0" smtClean="0"/>
              <a:t>Hospital and clinics decide they need a cardiologist and diagnostics lab.  Together, these entities decide how to finance these services and share revenue and costs. </a:t>
            </a:r>
          </a:p>
          <a:p>
            <a:endParaRPr lang="en-US" dirty="0" smtClean="0"/>
          </a:p>
          <a:p>
            <a:r>
              <a:rPr lang="en-US" baseline="0" dirty="0" smtClean="0"/>
              <a:t>            </a:t>
            </a:r>
            <a:r>
              <a:rPr lang="en-US" b="1" baseline="0" dirty="0" smtClean="0"/>
              <a:t>Foundation</a:t>
            </a:r>
            <a:r>
              <a:rPr lang="en-US" baseline="0" dirty="0" smtClean="0"/>
              <a:t>:  Through a broadband Co-op, the hospital was able to access a higher speed Internet, essential for new electronic records requirements.</a:t>
            </a:r>
          </a:p>
          <a:p>
            <a:endParaRPr lang="en-US" baseline="0" dirty="0" smtClean="0"/>
          </a:p>
          <a:p>
            <a:r>
              <a:rPr lang="en-US" baseline="0" dirty="0" smtClean="0"/>
              <a:t>Have each team share their diagram (the information on this slide) for their cluster with the group.  If time permits, you may wish to have each group transfer the information to a flip chart before sharing.</a:t>
            </a:r>
          </a:p>
          <a:p>
            <a:endParaRPr lang="en-US" baseline="0" dirty="0" smtClean="0"/>
          </a:p>
          <a:p>
            <a:r>
              <a:rPr lang="en-US" b="1" baseline="0" dirty="0" smtClean="0"/>
              <a:t>Debrief</a:t>
            </a:r>
            <a:r>
              <a:rPr lang="en-US" baseline="0" dirty="0" smtClean="0"/>
              <a:t>:  </a:t>
            </a:r>
          </a:p>
          <a:p>
            <a:r>
              <a:rPr lang="en-US" baseline="0" dirty="0" smtClean="0"/>
              <a:t>If more than one cluster is being considered, do teams see cross-cutting opportunities, places where more than one cluster could benefit?  If so, how could the regional team capitalize on those opportunities?</a:t>
            </a:r>
          </a:p>
          <a:p>
            <a:endParaRPr lang="en-US" baseline="0" dirty="0" smtClean="0"/>
          </a:p>
          <a:p>
            <a:endParaRPr lang="en-US" baseline="0" dirty="0" smtClean="0"/>
          </a:p>
          <a:p>
            <a:r>
              <a:rPr lang="en-US" b="1" baseline="0" dirty="0" smtClean="0"/>
              <a:t>Time</a:t>
            </a:r>
            <a:r>
              <a:rPr lang="en-US" baseline="0" dirty="0" smtClean="0"/>
              <a:t>:  15 minutes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Handout</a:t>
            </a:r>
            <a:r>
              <a:rPr lang="en-US" dirty="0" smtClean="0"/>
              <a:t>:  </a:t>
            </a:r>
            <a:r>
              <a:rPr lang="en-US" baseline="0" dirty="0" smtClean="0"/>
              <a:t>Cluster Support Worksheet, continued (Handout 3)</a:t>
            </a:r>
            <a:endParaRPr lang="en-US" dirty="0" smtClean="0"/>
          </a:p>
          <a:p>
            <a:endParaRPr lang="en-US" dirty="0" smtClean="0"/>
          </a:p>
          <a:p>
            <a:r>
              <a:rPr lang="en-US" b="1" dirty="0" smtClean="0"/>
              <a:t>Materials</a:t>
            </a:r>
            <a:r>
              <a:rPr lang="en-US" dirty="0" smtClean="0"/>
              <a:t>:  flip chart, markers</a:t>
            </a:r>
            <a:endParaRPr lang="en-US" dirty="0"/>
          </a:p>
        </p:txBody>
      </p:sp>
      <p:sp>
        <p:nvSpPr>
          <p:cNvPr id="4" name="Slide Number Placeholder 3"/>
          <p:cNvSpPr>
            <a:spLocks noGrp="1"/>
          </p:cNvSpPr>
          <p:nvPr>
            <p:ph type="sldNum" sz="quarter" idx="10"/>
          </p:nvPr>
        </p:nvSpPr>
        <p:spPr/>
        <p:txBody>
          <a:bodyPr/>
          <a:lstStyle/>
          <a:p>
            <a:pPr>
              <a:defRPr/>
            </a:pPr>
            <a:fld id="{EF54CB0D-82BD-49C9-8D19-3D352F13C8F2}" type="slidenum">
              <a:rPr lang="en-US" smtClean="0"/>
              <a:pPr>
                <a:defRPr/>
              </a:pPr>
              <a:t>21</a:t>
            </a:fld>
            <a:endParaRPr lang="en-US"/>
          </a:p>
        </p:txBody>
      </p:sp>
    </p:spTree>
    <p:extLst>
      <p:ext uri="{BB962C8B-B14F-4D97-AF65-F5344CB8AC3E}">
        <p14:creationId xmlns:p14="http://schemas.microsoft.com/office/powerpoint/2010/main" val="27165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  To help participants understand how the various pieces of information come together in shaping</a:t>
            </a:r>
            <a:r>
              <a:rPr lang="en-US" baseline="0" dirty="0" smtClean="0"/>
              <a:t> the direction of the plan.</a:t>
            </a:r>
          </a:p>
          <a:p>
            <a:endParaRPr lang="en-US" baseline="0" dirty="0" smtClean="0"/>
          </a:p>
          <a:p>
            <a:r>
              <a:rPr lang="en-US" baseline="0" dirty="0" smtClean="0"/>
              <a:t>Talk through this simple Venn Diagram model explaining how each of the interlocking circles are valuable.  </a:t>
            </a:r>
            <a:r>
              <a:rPr lang="en-US" baseline="0" dirty="0" smtClean="0"/>
              <a:t>For instance, “publically acceptable” was a central focus of the civic forum while Session 2, data, focused on the scientific compatibility as well as some evidence of financial viability.  </a:t>
            </a:r>
          </a:p>
          <a:p>
            <a:endParaRPr lang="en-US" baseline="0" dirty="0" smtClean="0"/>
          </a:p>
          <a:p>
            <a:r>
              <a:rPr lang="en-US" baseline="0" dirty="0" smtClean="0"/>
              <a:t>However</a:t>
            </a:r>
            <a:r>
              <a:rPr lang="en-US" baseline="0" dirty="0" smtClean="0"/>
              <a:t>, those decisions that are placed at the intersection of each of the circles have the greatest chances of surviving and thriving.  Use this framework, then, to help the participants consider how to  narrow down the opportunities to the 3-5 that make most sense going forward</a:t>
            </a:r>
            <a:r>
              <a:rPr lang="en-US" baseline="0" dirty="0" smtClean="0"/>
              <a:t>.  The next slide will provide additional discussion points.</a:t>
            </a:r>
          </a:p>
          <a:p>
            <a:endParaRPr lang="en-US" baseline="0" dirty="0" smtClean="0"/>
          </a:p>
          <a:p>
            <a:r>
              <a:rPr lang="en-US" baseline="0" dirty="0" smtClean="0"/>
              <a:t>Time:  5 minutes</a:t>
            </a:r>
          </a:p>
          <a:p>
            <a:r>
              <a:rPr lang="en-US" baseline="0" dirty="0" smtClean="0"/>
              <a:t>Handouts:  none</a:t>
            </a:r>
            <a:endParaRPr lang="en-US" dirty="0"/>
          </a:p>
        </p:txBody>
      </p:sp>
      <p:sp>
        <p:nvSpPr>
          <p:cNvPr id="4" name="Slide Number Placeholder 3"/>
          <p:cNvSpPr>
            <a:spLocks noGrp="1"/>
          </p:cNvSpPr>
          <p:nvPr>
            <p:ph type="sldNum" sz="quarter" idx="10"/>
          </p:nvPr>
        </p:nvSpPr>
        <p:spPr/>
        <p:txBody>
          <a:bodyPr/>
          <a:lstStyle/>
          <a:p>
            <a:fld id="{B631CE4A-2098-4FE7-AD69-776D08C2CB15}" type="slidenum">
              <a:rPr lang="en-US" smtClean="0"/>
              <a:t>22</a:t>
            </a:fld>
            <a:endParaRPr lang="en-US"/>
          </a:p>
        </p:txBody>
      </p:sp>
    </p:spTree>
    <p:extLst>
      <p:ext uri="{BB962C8B-B14F-4D97-AF65-F5344CB8AC3E}">
        <p14:creationId xmlns:p14="http://schemas.microsoft.com/office/powerpoint/2010/main" val="1085884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a:t>
            </a:r>
            <a:r>
              <a:rPr lang="en-US" b="1" baseline="0" dirty="0" smtClean="0"/>
              <a:t>  To select the top 3-5 opportunities that will be taken forward as goals.</a:t>
            </a:r>
          </a:p>
          <a:p>
            <a:endParaRPr lang="en-US" b="1" baseline="0" dirty="0" smtClean="0"/>
          </a:p>
          <a:p>
            <a:r>
              <a:rPr lang="en-US" baseline="0" dirty="0" smtClean="0"/>
              <a:t>By this point, the regional team likely has explored a vast number of potential opportunities.  Before moving forward in the planning process, the team needs to pare the list down to a manageable number (typically 3-7) depending on the capacity of the team doing the work) that will be transformed into goals moving forward.  These can be fairly broad in scope (such as “strengthen the agribusiness cluster in the region”), but should not be so vague that they lack focus (such as “improve our economy.”).</a:t>
            </a:r>
          </a:p>
          <a:p>
            <a:endParaRPr lang="en-US" baseline="0" dirty="0" smtClean="0"/>
          </a:p>
          <a:p>
            <a:r>
              <a:rPr lang="en-US" baseline="0" dirty="0" smtClean="0"/>
              <a:t>The bottom line question is:  Where do we want to focus the attention of our plan moving forward?  What are the 3-5 areas that need our attention?</a:t>
            </a:r>
          </a:p>
          <a:p>
            <a:endParaRPr lang="en-US" baseline="0" dirty="0" smtClean="0"/>
          </a:p>
          <a:p>
            <a:r>
              <a:rPr lang="en-US" baseline="0" dirty="0" smtClean="0"/>
              <a:t>It is o.k. to have some items that are the top priorities and others that go to a “back burner” list to be explored in the future once the top goals have been accomplished or at least have started to get traction.</a:t>
            </a:r>
          </a:p>
          <a:p>
            <a:endParaRPr lang="en-US" baseline="0" dirty="0" smtClean="0"/>
          </a:p>
          <a:p>
            <a:r>
              <a:rPr lang="en-US" baseline="0" dirty="0" smtClean="0"/>
              <a:t>Be sure to draw attention back to the opportunities suggested in the civic forum as these may lead to some potential opportunities not directly related to the industry clusters that the group may want to address (such as foundation concerns.)</a:t>
            </a:r>
          </a:p>
          <a:p>
            <a:endParaRPr lang="en-US" baseline="0" dirty="0" smtClean="0"/>
          </a:p>
          <a:p>
            <a:r>
              <a:rPr lang="en-US" dirty="0" smtClean="0"/>
              <a:t>During the next two</a:t>
            </a:r>
            <a:r>
              <a:rPr lang="en-US" baseline="0" dirty="0" smtClean="0"/>
              <a:t> sessions, the team will have additional input to help hone in on the list even more as needed.  So the task at this point is to just begin getting the focus areas established.</a:t>
            </a:r>
          </a:p>
          <a:p>
            <a:endParaRPr lang="en-US" baseline="0" dirty="0" smtClean="0"/>
          </a:p>
          <a:p>
            <a:r>
              <a:rPr lang="en-US" b="1" baseline="0" dirty="0" smtClean="0"/>
              <a:t>Time</a:t>
            </a:r>
            <a:r>
              <a:rPr lang="en-US" baseline="0" dirty="0" smtClean="0"/>
              <a:t>:  10 minutes.</a:t>
            </a:r>
          </a:p>
          <a:p>
            <a:endParaRPr lang="en-US" baseline="0" dirty="0" smtClean="0"/>
          </a:p>
          <a:p>
            <a:r>
              <a:rPr lang="en-US" b="1" baseline="0" dirty="0" smtClean="0"/>
              <a:t>Materials</a:t>
            </a:r>
            <a:r>
              <a:rPr lang="en-US" baseline="0" dirty="0" smtClean="0"/>
              <a:t>:  Review notes from Civic Forum, CARE charts just developed in this session</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23</a:t>
            </a:fld>
            <a:endParaRPr lang="en-US"/>
          </a:p>
        </p:txBody>
      </p:sp>
    </p:spTree>
    <p:extLst>
      <p:ext uri="{BB962C8B-B14F-4D97-AF65-F5344CB8AC3E}">
        <p14:creationId xmlns:p14="http://schemas.microsoft.com/office/powerpoint/2010/main" val="3341460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determine which module(s) to cover next.</a:t>
            </a:r>
          </a:p>
          <a:p>
            <a:endParaRPr lang="en-US" dirty="0" smtClean="0"/>
          </a:p>
          <a:p>
            <a:r>
              <a:rPr lang="en-US" dirty="0" smtClean="0"/>
              <a:t>The SET curriculum</a:t>
            </a:r>
            <a:r>
              <a:rPr lang="en-US" baseline="0" dirty="0" smtClean="0"/>
              <a:t> contains a number of specialized modules tailored to the region’s interests.  At this point, the regional team should consider which of these fit within their identified opportunities and thus warrant further exploration.  A single page overview of each module is available so that you can print and share the details for ones that are relevant.</a:t>
            </a:r>
          </a:p>
          <a:p>
            <a:endParaRPr lang="en-US" baseline="0" dirty="0" smtClean="0"/>
          </a:p>
          <a:p>
            <a:r>
              <a:rPr lang="en-US" baseline="0" dirty="0" smtClean="0"/>
              <a:t>Two of these directly relate to the CARE model:</a:t>
            </a:r>
          </a:p>
          <a:p>
            <a:pPr marL="171450" indent="-171450">
              <a:buFont typeface="Arial" panose="020B0604020202020204" pitchFamily="34" charset="0"/>
              <a:buChar char="•"/>
            </a:pPr>
            <a:r>
              <a:rPr lang="en-US" baseline="0" dirty="0" smtClean="0"/>
              <a:t>Entrepreneurism</a:t>
            </a:r>
          </a:p>
          <a:p>
            <a:pPr marL="171450" indent="-171450">
              <a:buFont typeface="Arial" panose="020B0604020202020204" pitchFamily="34" charset="0"/>
              <a:buChar char="•"/>
            </a:pPr>
            <a:r>
              <a:rPr lang="en-US" baseline="0" dirty="0" smtClean="0"/>
              <a:t>Business Retention and Expansion</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Two relate to specific clusters that frequently are of interest in rural places:</a:t>
            </a:r>
          </a:p>
          <a:p>
            <a:pPr marL="171450" indent="-171450">
              <a:buFont typeface="Arial" panose="020B0604020202020204" pitchFamily="34" charset="0"/>
              <a:buChar char="•"/>
            </a:pPr>
            <a:r>
              <a:rPr lang="en-US" baseline="0" dirty="0" smtClean="0"/>
              <a:t>Local/regional foods systems</a:t>
            </a:r>
          </a:p>
          <a:p>
            <a:pPr marL="171450" indent="-171450">
              <a:buFont typeface="Arial" panose="020B0604020202020204" pitchFamily="34" charset="0"/>
              <a:buChar char="•"/>
            </a:pPr>
            <a:r>
              <a:rPr lang="en-US" baseline="0" dirty="0" smtClean="0"/>
              <a:t>Tourism</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Guide the team in</a:t>
            </a:r>
            <a:r>
              <a:rPr lang="en-US" baseline="0" dirty="0" smtClean="0"/>
              <a:t> determining which of these would best shape their planning path moving forward.  Be sure to discuss a timeline and dates to ensure high participation.</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Time</a:t>
            </a:r>
            <a:r>
              <a:rPr lang="en-US" baseline="0" dirty="0" smtClean="0"/>
              <a:t>:  5 minutes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dirty="0" smtClean="0"/>
              <a:t>Handouts</a:t>
            </a:r>
            <a:r>
              <a:rPr lang="en-US" dirty="0" smtClean="0"/>
              <a:t>:  One page summaries of supplemental modules </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24</a:t>
            </a:fld>
            <a:endParaRPr lang="en-US"/>
          </a:p>
        </p:txBody>
      </p:sp>
    </p:spTree>
    <p:extLst>
      <p:ext uri="{BB962C8B-B14F-4D97-AF65-F5344CB8AC3E}">
        <p14:creationId xmlns:p14="http://schemas.microsoft.com/office/powerpoint/2010/main" val="40928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Understanding</a:t>
            </a:r>
            <a:r>
              <a:rPr lang="en-US" b="1" baseline="0" dirty="0" smtClean="0"/>
              <a:t> the basics of a bubble chart</a:t>
            </a:r>
          </a:p>
          <a:p>
            <a:endParaRPr lang="en-US" baseline="0" dirty="0" smtClean="0"/>
          </a:p>
          <a:p>
            <a:r>
              <a:rPr lang="en-US" baseline="0" dirty="0" smtClean="0"/>
              <a:t>Introduce the video as a way of exploring the region’s cluster data in more detail.  Show the video or talk participants through the information on th</a:t>
            </a:r>
            <a:r>
              <a:rPr lang="en-US" dirty="0" smtClean="0"/>
              <a:t>e</a:t>
            </a:r>
            <a:r>
              <a:rPr lang="en-US" baseline="0" dirty="0" smtClean="0"/>
              <a:t> bubble chart video.  </a:t>
            </a:r>
          </a:p>
          <a:p>
            <a:endParaRPr lang="en-US" baseline="0" dirty="0" smtClean="0"/>
          </a:p>
          <a:p>
            <a:r>
              <a:rPr lang="en-US" baseline="0" dirty="0" smtClean="0"/>
              <a:t>NOTE:  The video can either be shown at the end of session 1, as homework, or the beginning of session 2 depending on time and level of interest in knowing where the numbers come from and how it is determined what clusters fall into which quadrant.  </a:t>
            </a:r>
          </a:p>
          <a:p>
            <a:endParaRPr lang="en-US" baseline="0" dirty="0" smtClean="0"/>
          </a:p>
          <a:p>
            <a:endParaRPr lang="en-US" baseline="0" dirty="0" smtClean="0"/>
          </a:p>
          <a:p>
            <a:r>
              <a:rPr lang="en-US" b="1" baseline="0" dirty="0" smtClean="0"/>
              <a:t>Time</a:t>
            </a:r>
            <a:r>
              <a:rPr lang="en-US" baseline="0" dirty="0" smtClean="0"/>
              <a:t>:  5 minutes</a:t>
            </a:r>
          </a:p>
        </p:txBody>
      </p:sp>
      <p:sp>
        <p:nvSpPr>
          <p:cNvPr id="4" name="Slide Number Placeholder 3"/>
          <p:cNvSpPr>
            <a:spLocks noGrp="1"/>
          </p:cNvSpPr>
          <p:nvPr>
            <p:ph type="sldNum" sz="quarter" idx="10"/>
          </p:nvPr>
        </p:nvSpPr>
        <p:spPr/>
        <p:txBody>
          <a:bodyPr/>
          <a:lstStyle/>
          <a:p>
            <a:fld id="{692EDB3F-3B37-4F77-9E69-B77A44D48732}" type="slidenum">
              <a:rPr lang="en-US" smtClean="0"/>
              <a:t>3</a:t>
            </a:fld>
            <a:endParaRPr lang="en-US"/>
          </a:p>
        </p:txBody>
      </p:sp>
    </p:spTree>
    <p:extLst>
      <p:ext uri="{BB962C8B-B14F-4D97-AF65-F5344CB8AC3E}">
        <p14:creationId xmlns:p14="http://schemas.microsoft.com/office/powerpoint/2010/main" val="143349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a:t>
            </a:r>
            <a:r>
              <a:rPr lang="en-US" b="1" baseline="0" dirty="0" smtClean="0"/>
              <a:t>  To analyze the region’s bubble chart.</a:t>
            </a:r>
          </a:p>
          <a:p>
            <a:endParaRPr lang="en-US" baseline="0" dirty="0" smtClean="0"/>
          </a:p>
          <a:p>
            <a:r>
              <a:rPr lang="en-US" dirty="0" smtClean="0"/>
              <a:t>Analyze your</a:t>
            </a:r>
            <a:r>
              <a:rPr lang="en-US" baseline="0" dirty="0" smtClean="0"/>
              <a:t> bubble chart after watching the video.  </a:t>
            </a:r>
          </a:p>
          <a:p>
            <a:endParaRPr lang="en-US" baseline="0" dirty="0" smtClean="0"/>
          </a:p>
          <a:p>
            <a:r>
              <a:rPr lang="en-US" baseline="0" dirty="0" smtClean="0"/>
              <a:t>Explore these questions:</a:t>
            </a:r>
          </a:p>
          <a:p>
            <a:pPr marL="171450" indent="-171450">
              <a:buFont typeface="Arial" panose="020B0604020202020204" pitchFamily="34" charset="0"/>
              <a:buChar char="•"/>
            </a:pPr>
            <a:r>
              <a:rPr lang="en-US" baseline="0" dirty="0" smtClean="0"/>
              <a:t>What clusters are stars and emerging? </a:t>
            </a:r>
          </a:p>
          <a:p>
            <a:pPr marL="171450" indent="-171450">
              <a:buFont typeface="Arial" panose="020B0604020202020204" pitchFamily="34" charset="0"/>
              <a:buChar char="•"/>
            </a:pPr>
            <a:r>
              <a:rPr lang="en-US" baseline="0" dirty="0" smtClean="0"/>
              <a:t>Are there any outliers?  If so, why?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purpose of looking at the bubble chart for the region as opposed to just assigning quadrants is to determine the magnitude of high or low-performing clusters.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Time</a:t>
            </a:r>
            <a:r>
              <a:rPr lang="en-US" baseline="0" dirty="0" smtClean="0"/>
              <a:t>:  10 minutes</a:t>
            </a:r>
          </a:p>
          <a:p>
            <a:endParaRPr lang="en-US" baseline="0" dirty="0" smtClean="0"/>
          </a:p>
          <a:p>
            <a:r>
              <a:rPr lang="en-US" b="1" dirty="0" smtClean="0"/>
              <a:t>Handout</a:t>
            </a:r>
            <a:r>
              <a:rPr lang="en-US" dirty="0" smtClean="0"/>
              <a:t>:  Cluster</a:t>
            </a:r>
            <a:r>
              <a:rPr lang="en-US" baseline="0" dirty="0" smtClean="0"/>
              <a:t> Data Reports from Purdue on selected clusters. (Handout 1)</a:t>
            </a:r>
            <a:endParaRPr lang="en-US" dirty="0" smtClean="0"/>
          </a:p>
          <a:p>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4</a:t>
            </a:fld>
            <a:endParaRPr lang="en-US" dirty="0"/>
          </a:p>
        </p:txBody>
      </p:sp>
    </p:spTree>
    <p:extLst>
      <p:ext uri="{BB962C8B-B14F-4D97-AF65-F5344CB8AC3E}">
        <p14:creationId xmlns:p14="http://schemas.microsoft.com/office/powerpoint/2010/main" val="4242129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a:t>
            </a:r>
            <a:r>
              <a:rPr lang="en-US" b="1" baseline="0" dirty="0" smtClean="0"/>
              <a:t>  To explore the region’s shift share analysis</a:t>
            </a:r>
            <a:endParaRPr lang="en-US" b="1" dirty="0" smtClean="0"/>
          </a:p>
          <a:p>
            <a:endParaRPr lang="en-US" b="1" dirty="0" smtClean="0"/>
          </a:p>
          <a:p>
            <a:r>
              <a:rPr lang="en-US" dirty="0" smtClean="0"/>
              <a:t>This</a:t>
            </a:r>
            <a:r>
              <a:rPr lang="en-US" baseline="0" dirty="0" smtClean="0"/>
              <a:t> video provides an overview of Shift Share Analysis using the example of the energy cluster.  Provide the handout:  Measuring the Region’s Relative Performance so the team can follow along with the video.</a:t>
            </a:r>
          </a:p>
          <a:p>
            <a:endParaRPr lang="en-US" baseline="0" dirty="0" smtClean="0"/>
          </a:p>
          <a:p>
            <a:r>
              <a:rPr lang="en-US" baseline="0" dirty="0" smtClean="0"/>
              <a:t>Several definitions to consider:</a:t>
            </a: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Shift Share Analysis </a:t>
            </a:r>
            <a:r>
              <a:rPr lang="en-US" sz="1200" b="0" i="0" u="none" strike="noStrike" kern="1200" baseline="0" dirty="0" smtClean="0">
                <a:solidFill>
                  <a:schemeClr val="tx1"/>
                </a:solidFill>
                <a:latin typeface="+mn-lt"/>
                <a:ea typeface="+mn-ea"/>
                <a:cs typeface="+mn-cs"/>
              </a:rPr>
              <a:t>splits regional job growth into three components: the national change effect, industrial mix effect, and regional competitiveness effect. Note that a timeframe is required to perform shift share analysis, since shift share deals with job growth over time</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The national growth effect </a:t>
            </a:r>
            <a:r>
              <a:rPr lang="en-US" sz="1200" b="0" i="0" u="none" strike="noStrike" kern="1200" baseline="0" dirty="0" smtClean="0">
                <a:solidFill>
                  <a:schemeClr val="tx1"/>
                </a:solidFill>
                <a:latin typeface="+mn-lt"/>
                <a:ea typeface="+mn-ea"/>
                <a:cs typeface="+mn-cs"/>
              </a:rPr>
              <a:t>explains how much of the regional industry’s growth is explained by the overall health of the national economy: if the nation’s whole economy is growing, you would generally expect to see some positive change in each industry in the region</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The industrial mix effect </a:t>
            </a:r>
            <a:r>
              <a:rPr lang="en-US" sz="1200" b="0" i="0" u="none" strike="noStrike" kern="1200" baseline="0" dirty="0" smtClean="0">
                <a:solidFill>
                  <a:schemeClr val="tx1"/>
                </a:solidFill>
                <a:latin typeface="+mn-lt"/>
                <a:ea typeface="+mn-ea"/>
                <a:cs typeface="+mn-cs"/>
              </a:rPr>
              <a:t>represents the share of regional industry growth explained by the growth of the industry/cluster/occupation at the national level. So if the health sector nationally grew by 5% then it is expected that all across the country the health sector should also grow by 5%</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smtClean="0">
                <a:solidFill>
                  <a:schemeClr val="tx1"/>
                </a:solidFill>
                <a:latin typeface="+mn-lt"/>
                <a:ea typeface="+mn-ea"/>
                <a:cs typeface="+mn-cs"/>
              </a:rPr>
              <a:t>The regional competitiveness effect </a:t>
            </a:r>
            <a:r>
              <a:rPr lang="en-US" sz="1200" b="0" i="0" u="none" strike="noStrike" kern="1200" baseline="0" dirty="0" smtClean="0">
                <a:solidFill>
                  <a:schemeClr val="tx1"/>
                </a:solidFill>
                <a:latin typeface="+mn-lt"/>
                <a:ea typeface="+mn-ea"/>
                <a:cs typeface="+mn-cs"/>
              </a:rPr>
              <a:t>is the most important of the three indicators, as it explains how much of the change in a given industry is due to some unique competitive advantage that the region possesses, because the growth cannot be explained by national trends in that industry or the economy as whole. This effect is calculated by taking the total regional growth and subtracting the national growth and industrial mix effects. Note that this effect can be higher than actual job growth if national and/or industry mix effects are negative while regional growth is positive. This is because the regional competitiveness effect accounts for jobs “saved” from declining national trends as well as new jobs created.</a:t>
            </a:r>
          </a:p>
          <a:p>
            <a:pPr marL="171450" indent="-171450">
              <a:buFont typeface="Arial" panose="020B0604020202020204" pitchFamily="34" charset="0"/>
              <a:buChar char="•"/>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smtClean="0">
                <a:solidFill>
                  <a:schemeClr val="tx1"/>
                </a:solidFill>
                <a:latin typeface="+mn-lt"/>
                <a:ea typeface="+mn-ea"/>
                <a:cs typeface="+mn-cs"/>
              </a:rPr>
              <a:t>Time</a:t>
            </a:r>
            <a:r>
              <a:rPr lang="en-US" sz="1200" b="0" i="0" u="none" strike="noStrike" kern="1200" baseline="0" dirty="0" smtClean="0">
                <a:solidFill>
                  <a:schemeClr val="tx1"/>
                </a:solidFill>
                <a:latin typeface="+mn-lt"/>
                <a:ea typeface="+mn-ea"/>
                <a:cs typeface="+mn-cs"/>
              </a:rPr>
              <a:t>:  10 minutes.</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1" i="0" u="none" strike="noStrike" kern="1200" baseline="0" dirty="0" smtClean="0">
                <a:solidFill>
                  <a:schemeClr val="tx1"/>
                </a:solidFill>
                <a:latin typeface="+mn-lt"/>
                <a:ea typeface="+mn-ea"/>
                <a:cs typeface="+mn-cs"/>
              </a:rPr>
              <a:t>Handout</a:t>
            </a:r>
            <a:r>
              <a:rPr lang="en-US" sz="1200" b="0" i="0" u="none" strike="noStrike" kern="1200" baseline="0" dirty="0" smtClean="0">
                <a:solidFill>
                  <a:schemeClr val="tx1"/>
                </a:solidFill>
                <a:latin typeface="+mn-lt"/>
                <a:ea typeface="+mn-ea"/>
                <a:cs typeface="+mn-cs"/>
              </a:rPr>
              <a:t>:  Measuring the Region’s Relative Performance (Handout 2)</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baseline="0" dirty="0" smtClean="0">
                <a:solidFill>
                  <a:schemeClr val="tx1"/>
                </a:solidFill>
                <a:latin typeface="+mn-lt"/>
                <a:ea typeface="+mn-ea"/>
                <a:cs typeface="+mn-cs"/>
              </a:rPr>
              <a:t>Video Hyperlink</a:t>
            </a:r>
            <a:r>
              <a:rPr lang="en-US" sz="1200" b="0" i="0" u="none" strike="noStrike" kern="1200" baseline="0" dirty="0" smtClean="0">
                <a:solidFill>
                  <a:schemeClr val="tx1"/>
                </a:solidFill>
                <a:latin typeface="+mn-lt"/>
                <a:ea typeface="+mn-ea"/>
                <a:cs typeface="+mn-cs"/>
              </a:rPr>
              <a:t>: </a:t>
            </a:r>
            <a:r>
              <a:rPr lang="en-US" sz="1200" kern="1200" dirty="0" smtClean="0">
                <a:solidFill>
                  <a:schemeClr val="tx1"/>
                </a:solidFill>
                <a:effectLst/>
                <a:latin typeface="+mn-lt"/>
                <a:ea typeface="+mn-ea"/>
                <a:cs typeface="+mn-cs"/>
              </a:rPr>
              <a:t>https://youtu.be/mukcI4OwT8M</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5</a:t>
            </a:fld>
            <a:endParaRPr lang="en-US"/>
          </a:p>
        </p:txBody>
      </p:sp>
    </p:spTree>
    <p:extLst>
      <p:ext uri="{BB962C8B-B14F-4D97-AF65-F5344CB8AC3E}">
        <p14:creationId xmlns:p14="http://schemas.microsoft.com/office/powerpoint/2010/main" val="359885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Goal:  To examine regional Shift-Share Analysis.</a:t>
            </a:r>
          </a:p>
          <a:p>
            <a:endParaRPr lang="en-US" dirty="0" smtClean="0">
              <a:solidFill>
                <a:srgbClr val="FF0000"/>
              </a:solidFill>
            </a:endParaRPr>
          </a:p>
          <a:p>
            <a:r>
              <a:rPr lang="en-US" dirty="0" smtClean="0">
                <a:solidFill>
                  <a:srgbClr val="FF0000"/>
                </a:solidFill>
              </a:rPr>
              <a:t>Insert</a:t>
            </a:r>
            <a:r>
              <a:rPr lang="en-US" baseline="0" dirty="0" smtClean="0">
                <a:solidFill>
                  <a:srgbClr val="FF0000"/>
                </a:solidFill>
              </a:rPr>
              <a:t> the region’s chart like this example prior to the discussion.</a:t>
            </a:r>
          </a:p>
          <a:p>
            <a:endParaRPr lang="en-US" baseline="0" dirty="0" smtClean="0">
              <a:solidFill>
                <a:srgbClr val="FF0000"/>
              </a:solidFill>
            </a:endParaRPr>
          </a:p>
          <a:p>
            <a:r>
              <a:rPr lang="en-US" baseline="0" dirty="0" smtClean="0">
                <a:solidFill>
                  <a:srgbClr val="FF0000"/>
                </a:solidFill>
              </a:rPr>
              <a:t>Ensure that participants understand the data before moving to the analysis</a:t>
            </a:r>
          </a:p>
          <a:p>
            <a:endParaRPr lang="en-US" baseline="0" dirty="0" smtClean="0">
              <a:solidFill>
                <a:srgbClr val="FF0000"/>
              </a:solidFill>
            </a:endParaRPr>
          </a:p>
          <a:p>
            <a:r>
              <a:rPr lang="en-US" baseline="0" dirty="0" smtClean="0">
                <a:solidFill>
                  <a:srgbClr val="FF0000"/>
                </a:solidFill>
              </a:rPr>
              <a:t>If the region is examining more than one cluster, it may be helpful to divide the group into subgroups to explore data, with a different group working on each industry cluster report.</a:t>
            </a:r>
          </a:p>
          <a:p>
            <a:endParaRPr lang="en-US" baseline="0" dirty="0" smtClean="0">
              <a:solidFill>
                <a:srgbClr val="FF0000"/>
              </a:solidFill>
            </a:endParaRPr>
          </a:p>
          <a:p>
            <a:r>
              <a:rPr lang="en-US" baseline="0" dirty="0" smtClean="0">
                <a:solidFill>
                  <a:srgbClr val="FF0000"/>
                </a:solidFill>
              </a:rPr>
              <a:t>Use the questions on the next slide to guide the exploration.</a:t>
            </a:r>
          </a:p>
          <a:p>
            <a:endParaRPr lang="en-US" baseline="0" dirty="0" smtClean="0">
              <a:solidFill>
                <a:srgbClr val="FF0000"/>
              </a:solidFill>
            </a:endParaRPr>
          </a:p>
          <a:p>
            <a:r>
              <a:rPr lang="en-US" b="1" baseline="0" dirty="0" smtClean="0">
                <a:solidFill>
                  <a:srgbClr val="FF0000"/>
                </a:solidFill>
              </a:rPr>
              <a:t>Time</a:t>
            </a:r>
            <a:r>
              <a:rPr lang="en-US" baseline="0" dirty="0" smtClean="0">
                <a:solidFill>
                  <a:srgbClr val="FF0000"/>
                </a:solidFill>
              </a:rPr>
              <a:t>:  15 minutes</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4476A24B-926E-40EB-9E1B-5321DC3775E5}" type="slidenum">
              <a:rPr lang="en-US" smtClean="0"/>
              <a:t>6</a:t>
            </a:fld>
            <a:endParaRPr lang="en-US" dirty="0"/>
          </a:p>
        </p:txBody>
      </p:sp>
    </p:spTree>
    <p:extLst>
      <p:ext uri="{BB962C8B-B14F-4D97-AF65-F5344CB8AC3E}">
        <p14:creationId xmlns:p14="http://schemas.microsoft.com/office/powerpoint/2010/main" val="269331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a:t>
            </a:r>
            <a:r>
              <a:rPr lang="en-US" b="1" baseline="0" dirty="0" smtClean="0"/>
              <a:t>  To begin the data analysis for the cluster(s)</a:t>
            </a:r>
            <a:endParaRPr lang="en-US" b="1" dirty="0" smtClean="0"/>
          </a:p>
          <a:p>
            <a:endParaRPr lang="en-US" dirty="0" smtClean="0"/>
          </a:p>
          <a:p>
            <a:r>
              <a:rPr lang="en-US" dirty="0" smtClean="0"/>
              <a:t>You</a:t>
            </a:r>
            <a:r>
              <a:rPr lang="en-US" baseline="0" dirty="0" smtClean="0"/>
              <a:t> should be receiving shift share analysis tables for each of the 2-3 clusters selected.  Each industry in the table makes up an individual cluster.  Split your team into groups based on clusters of interest and have them answer the questions on the slide. Try to get the groups to determine WHY regional competitive advantage is positive or negative for the larger industries.  Have them identify the workforce skills or natural resource base that lends itself to a positive competitive advantage or what resources are lacking for negative competitive advantage.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Distribute Handout: “Cluster Support Worksheet”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Have each team fill out the</a:t>
            </a:r>
            <a:r>
              <a:rPr lang="en-US" baseline="0" dirty="0" smtClean="0"/>
              <a:t> first box identifying strong sub-sectors for their assigned cluster (higher numbers in the far right hand column)</a:t>
            </a:r>
          </a:p>
          <a:p>
            <a:endParaRPr lang="en-US" baseline="0" dirty="0" smtClean="0"/>
          </a:p>
          <a:p>
            <a:r>
              <a:rPr lang="en-US" b="1" baseline="0" dirty="0" smtClean="0"/>
              <a:t>Handout</a:t>
            </a:r>
            <a:r>
              <a:rPr lang="en-US" baseline="0" dirty="0" smtClean="0"/>
              <a:t>:  Cluster Support Worksheet (Handout 3)</a:t>
            </a:r>
          </a:p>
          <a:p>
            <a:endParaRPr lang="en-US" baseline="0" dirty="0" smtClean="0"/>
          </a:p>
          <a:p>
            <a:r>
              <a:rPr lang="en-US" b="1" baseline="0" dirty="0" smtClean="0"/>
              <a:t>Time</a:t>
            </a:r>
            <a:r>
              <a:rPr lang="en-US" baseline="0" dirty="0" smtClean="0"/>
              <a:t>: 15 minutes</a:t>
            </a:r>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7</a:t>
            </a:fld>
            <a:endParaRPr lang="en-US"/>
          </a:p>
        </p:txBody>
      </p:sp>
    </p:spTree>
    <p:extLst>
      <p:ext uri="{BB962C8B-B14F-4D97-AF65-F5344CB8AC3E}">
        <p14:creationId xmlns:p14="http://schemas.microsoft.com/office/powerpoint/2010/main" val="164655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to explore opportunities</a:t>
            </a:r>
            <a:r>
              <a:rPr lang="en-US" b="1" baseline="0" dirty="0" smtClean="0"/>
              <a:t> for import substitution</a:t>
            </a:r>
            <a:endParaRPr lang="en-US" b="1" dirty="0" smtClean="0"/>
          </a:p>
          <a:p>
            <a:endParaRPr lang="en-US" dirty="0" smtClean="0"/>
          </a:p>
          <a:p>
            <a:r>
              <a:rPr lang="en-US" dirty="0" smtClean="0"/>
              <a:t>The next four slides explore </a:t>
            </a:r>
            <a:r>
              <a:rPr lang="en-US" baseline="0" dirty="0" smtClean="0"/>
              <a:t>opportunities for import substitution strategies.  Each cluster will have an inputs table.  These are the expected inputs into the current level of cluster production based on a national production function.  </a:t>
            </a:r>
          </a:p>
          <a:p>
            <a:endParaRPr lang="en-US" baseline="0" dirty="0" smtClean="0"/>
          </a:p>
          <a:p>
            <a:r>
              <a:rPr lang="en-US" baseline="0" dirty="0" smtClean="0"/>
              <a:t>NOTE:  While you will replace the chart on this slide with one for your region, these observations on the sample table may be helpful:  It is expected that the energy cluster in the South Carolina region utilizes $204 million in petrochemical manufacturing in producing their current level of “energy cluster” output.  Of that $204 million, 94% COULD be supplied regionally (not IS).  This is just current capacity, these dollars don’t represent local transactions.  The purpose is to identify industries from outside the region that are supplying to the cluster that could be produced regionally.  For example, all $7.3 million of plastics material and resin manufacturing used in the energy cluster is being produced outside the region.   The question posed to the group should be, “Is there any cost-effective way to produce plastics material and resin” in the region and supply to the regional cluster”?</a:t>
            </a:r>
          </a:p>
          <a:p>
            <a:endParaRPr lang="en-US" baseline="0" dirty="0" smtClean="0"/>
          </a:p>
          <a:p>
            <a:endParaRPr lang="en-US" baseline="0" dirty="0" smtClean="0"/>
          </a:p>
          <a:p>
            <a:r>
              <a:rPr lang="en-US" b="1" baseline="0" dirty="0" smtClean="0"/>
              <a:t>Time</a:t>
            </a:r>
            <a:r>
              <a:rPr lang="en-US" baseline="0" dirty="0" smtClean="0"/>
              <a:t>:  15 minutes</a:t>
            </a:r>
          </a:p>
          <a:p>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8</a:t>
            </a:fld>
            <a:endParaRPr lang="en-US"/>
          </a:p>
        </p:txBody>
      </p:sp>
    </p:spTree>
    <p:extLst>
      <p:ext uri="{BB962C8B-B14F-4D97-AF65-F5344CB8AC3E}">
        <p14:creationId xmlns:p14="http://schemas.microsoft.com/office/powerpoint/2010/main" val="480438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Goal:  Continue exploration of leakages.</a:t>
            </a:r>
          </a:p>
          <a:p>
            <a:endParaRPr lang="en-US" dirty="0" smtClean="0"/>
          </a:p>
          <a:p>
            <a:r>
              <a:rPr lang="en-US" dirty="0" smtClean="0"/>
              <a:t>This bar</a:t>
            </a:r>
            <a:r>
              <a:rPr lang="en-US" baseline="0" dirty="0" smtClean="0"/>
              <a:t> chart is a depiction of the data on the previous slide.  </a:t>
            </a:r>
          </a:p>
          <a:p>
            <a:endParaRPr lang="en-US" baseline="0" dirty="0" smtClean="0"/>
          </a:p>
          <a:p>
            <a:r>
              <a:rPr lang="en-US" baseline="0" dirty="0" smtClean="0"/>
              <a:t>Again, coaches should insert the chart from one of their regions’ clusters rather than use these examples. </a:t>
            </a:r>
          </a:p>
          <a:p>
            <a:endParaRPr lang="en-US" baseline="0" dirty="0" smtClean="0"/>
          </a:p>
          <a:p>
            <a:r>
              <a:rPr lang="en-US" b="1" dirty="0" smtClean="0"/>
              <a:t>Time</a:t>
            </a:r>
            <a:r>
              <a:rPr lang="en-US" dirty="0" smtClean="0"/>
              <a:t>:</a:t>
            </a:r>
            <a:r>
              <a:rPr lang="en-US" baseline="0" dirty="0" smtClean="0"/>
              <a:t> 5 minutes </a:t>
            </a:r>
            <a:endParaRPr lang="en-US" dirty="0" smtClean="0"/>
          </a:p>
          <a:p>
            <a:endParaRPr lang="en-US" dirty="0"/>
          </a:p>
        </p:txBody>
      </p:sp>
      <p:sp>
        <p:nvSpPr>
          <p:cNvPr id="4" name="Slide Number Placeholder 3"/>
          <p:cNvSpPr>
            <a:spLocks noGrp="1"/>
          </p:cNvSpPr>
          <p:nvPr>
            <p:ph type="sldNum" sz="quarter" idx="10"/>
          </p:nvPr>
        </p:nvSpPr>
        <p:spPr/>
        <p:txBody>
          <a:bodyPr/>
          <a:lstStyle/>
          <a:p>
            <a:fld id="{692EDB3F-3B37-4F77-9E69-B77A44D48732}" type="slidenum">
              <a:rPr lang="en-US" smtClean="0"/>
              <a:t>9</a:t>
            </a:fld>
            <a:endParaRPr lang="en-US"/>
          </a:p>
        </p:txBody>
      </p:sp>
    </p:spTree>
    <p:extLst>
      <p:ext uri="{BB962C8B-B14F-4D97-AF65-F5344CB8AC3E}">
        <p14:creationId xmlns:p14="http://schemas.microsoft.com/office/powerpoint/2010/main" val="1762697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8397" y="1154447"/>
            <a:ext cx="3800192" cy="2387600"/>
          </a:xfrm>
        </p:spPr>
        <p:txBody>
          <a:bodyPr anchor="b">
            <a:normAutofit/>
          </a:bodyPr>
          <a:lstStyle>
            <a:lvl1pPr algn="l">
              <a:defRPr sz="4950" b="0" cap="none" spc="0" baseline="0">
                <a:ln w="0"/>
                <a:solidFill>
                  <a:schemeClr val="tx1"/>
                </a:solidFill>
                <a:effectLst>
                  <a:outerShdw blurRad="38100" dist="19050" dir="2700000" algn="tl" rotWithShape="0">
                    <a:schemeClr val="dk1">
                      <a:alpha val="40000"/>
                    </a:schemeClr>
                  </a:outerShdw>
                </a:effectLst>
                <a:latin typeface="Coolvetica Rg" panose="020B0603030602020004" pitchFamily="34" charset="0"/>
              </a:defRPr>
            </a:lvl1pPr>
          </a:lstStyle>
          <a:p>
            <a:r>
              <a:rPr lang="en-US" dirty="0" smtClean="0"/>
              <a:t>Stronger Economies Together</a:t>
            </a:r>
            <a:endParaRPr lang="en-US" dirty="0"/>
          </a:p>
        </p:txBody>
      </p:sp>
      <p:sp>
        <p:nvSpPr>
          <p:cNvPr id="3" name="Subtitle 2"/>
          <p:cNvSpPr>
            <a:spLocks noGrp="1"/>
          </p:cNvSpPr>
          <p:nvPr>
            <p:ph type="subTitle" idx="1" hasCustomPrompt="1"/>
          </p:nvPr>
        </p:nvSpPr>
        <p:spPr>
          <a:xfrm>
            <a:off x="588397" y="3671209"/>
            <a:ext cx="3800192" cy="1655762"/>
          </a:xfrm>
        </p:spPr>
        <p:txBody>
          <a:bodyPr/>
          <a:lstStyle>
            <a:lvl1pPr marL="0" indent="0" algn="l">
              <a:buNone/>
              <a:defRPr sz="1800" b="0" cap="none" spc="0">
                <a:ln w="0"/>
                <a:solidFill>
                  <a:schemeClr val="tx1"/>
                </a:solidFill>
                <a:effectLst>
                  <a:outerShdw blurRad="38100" dist="19050" dir="2700000" algn="tl" rotWithShape="0">
                    <a:schemeClr val="dk1">
                      <a:alpha val="40000"/>
                    </a:schemeClr>
                  </a:outerShdw>
                </a:effectLst>
                <a:latin typeface="Coolvetica Rg" panose="020B06030306020200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Name of Module</a:t>
            </a:r>
          </a:p>
          <a:p>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5064" y="76200"/>
            <a:ext cx="4217232" cy="6858000"/>
          </a:xfrm>
          <a:prstGeom prst="rect">
            <a:avLst/>
          </a:prstGeom>
        </p:spPr>
      </p:pic>
    </p:spTree>
    <p:extLst>
      <p:ext uri="{BB962C8B-B14F-4D97-AF65-F5344CB8AC3E}">
        <p14:creationId xmlns:p14="http://schemas.microsoft.com/office/powerpoint/2010/main" val="18114008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atin typeface="Coolvetica Rg" panose="020B0603030602020004"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99630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olvetica Rg" panose="020B06030306020200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5566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2520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15" name="Content Placeholder 13"/>
          <p:cNvSpPr>
            <a:spLocks noGrp="1"/>
          </p:cNvSpPr>
          <p:nvPr>
            <p:ph sz="quarter" idx="15"/>
          </p:nvPr>
        </p:nvSpPr>
        <p:spPr>
          <a:xfrm>
            <a:off x="685800" y="2971800"/>
            <a:ext cx="3657600" cy="27432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Content Placeholder 13"/>
          <p:cNvSpPr>
            <a:spLocks noGrp="1"/>
          </p:cNvSpPr>
          <p:nvPr>
            <p:ph sz="quarter" idx="16"/>
          </p:nvPr>
        </p:nvSpPr>
        <p:spPr>
          <a:xfrm>
            <a:off x="4800600" y="2971800"/>
            <a:ext cx="3657600" cy="27432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6" name="Text Placeholder 2"/>
          <p:cNvSpPr>
            <a:spLocks noGrp="1"/>
          </p:cNvSpPr>
          <p:nvPr>
            <p:ph type="body" idx="28" hasCustomPrompt="1"/>
          </p:nvPr>
        </p:nvSpPr>
        <p:spPr>
          <a:xfrm>
            <a:off x="685800" y="691051"/>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9" name="TextBox 38"/>
          <p:cNvSpPr txBox="1"/>
          <p:nvPr/>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dirty="0">
              <a:solidFill>
                <a:schemeClr val="tx2">
                  <a:lumMod val="60000"/>
                  <a:lumOff val="40000"/>
                </a:schemeClr>
              </a:solidFill>
              <a:latin typeface="+mn-lt"/>
            </a:endParaRPr>
          </a:p>
        </p:txBody>
      </p:sp>
      <p:sp>
        <p:nvSpPr>
          <p:cNvPr id="40" name="Text Placeholder 10"/>
          <p:cNvSpPr>
            <a:spLocks noGrp="1"/>
          </p:cNvSpPr>
          <p:nvPr>
            <p:ph type="body" sz="quarter" idx="14" hasCustomPrompt="1"/>
          </p:nvPr>
        </p:nvSpPr>
        <p:spPr>
          <a:xfrm>
            <a:off x="685800" y="6564565"/>
            <a:ext cx="5029200" cy="147733"/>
          </a:xfrm>
        </p:spPr>
        <p:txBody>
          <a:bodyPr wrap="square" anchor="b">
            <a:spAutoFit/>
          </a:bodyPr>
          <a:lstStyle>
            <a:lvl1pPr>
              <a:defRPr sz="800" baseline="0">
                <a:solidFill>
                  <a:schemeClr val="tx2">
                    <a:lumMod val="60000"/>
                    <a:lumOff val="40000"/>
                  </a:schemeClr>
                </a:solidFill>
                <a:latin typeface="+mn-lt"/>
              </a:defRPr>
            </a:lvl1pPr>
          </a:lstStyle>
          <a:p>
            <a:pPr lvl="0"/>
            <a:r>
              <a:rPr lang="en-US" dirty="0" smtClean="0"/>
              <a:t>click to insert source</a:t>
            </a:r>
            <a:endParaRPr lang="en-US" dirty="0"/>
          </a:p>
        </p:txBody>
      </p:sp>
      <p:sp>
        <p:nvSpPr>
          <p:cNvPr id="8" name="TextBox 7"/>
          <p:cNvSpPr txBox="1"/>
          <p:nvPr/>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dirty="0">
              <a:solidFill>
                <a:schemeClr val="tx2">
                  <a:lumMod val="60000"/>
                  <a:lumOff val="40000"/>
                </a:schemeClr>
              </a:solidFill>
              <a:latin typeface="+mn-lt"/>
            </a:endParaRPr>
          </a:p>
        </p:txBody>
      </p:sp>
    </p:spTree>
    <p:extLst>
      <p:ext uri="{BB962C8B-B14F-4D97-AF65-F5344CB8AC3E}">
        <p14:creationId xmlns:p14="http://schemas.microsoft.com/office/powerpoint/2010/main" val="13805860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15" name="Content Placeholder 13"/>
          <p:cNvSpPr>
            <a:spLocks noGrp="1"/>
          </p:cNvSpPr>
          <p:nvPr>
            <p:ph sz="quarter" idx="15"/>
          </p:nvPr>
        </p:nvSpPr>
        <p:spPr>
          <a:xfrm>
            <a:off x="685800" y="2971800"/>
            <a:ext cx="3657600" cy="27432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Content Placeholder 13"/>
          <p:cNvSpPr>
            <a:spLocks noGrp="1"/>
          </p:cNvSpPr>
          <p:nvPr>
            <p:ph sz="quarter" idx="16"/>
          </p:nvPr>
        </p:nvSpPr>
        <p:spPr>
          <a:xfrm>
            <a:off x="4800600" y="2971800"/>
            <a:ext cx="3657600" cy="27432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6" name="Text Placeholder 2"/>
          <p:cNvSpPr>
            <a:spLocks noGrp="1"/>
          </p:cNvSpPr>
          <p:nvPr>
            <p:ph type="body" idx="28" hasCustomPrompt="1"/>
          </p:nvPr>
        </p:nvSpPr>
        <p:spPr>
          <a:xfrm>
            <a:off x="685800" y="691051"/>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9" name="TextBox 38"/>
          <p:cNvSpPr txBox="1"/>
          <p:nvPr/>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dirty="0">
              <a:solidFill>
                <a:schemeClr val="tx2">
                  <a:lumMod val="60000"/>
                  <a:lumOff val="40000"/>
                </a:schemeClr>
              </a:solidFill>
              <a:latin typeface="+mn-lt"/>
            </a:endParaRPr>
          </a:p>
        </p:txBody>
      </p:sp>
      <p:sp>
        <p:nvSpPr>
          <p:cNvPr id="40" name="Text Placeholder 10"/>
          <p:cNvSpPr>
            <a:spLocks noGrp="1"/>
          </p:cNvSpPr>
          <p:nvPr>
            <p:ph type="body" sz="quarter" idx="14" hasCustomPrompt="1"/>
          </p:nvPr>
        </p:nvSpPr>
        <p:spPr>
          <a:xfrm>
            <a:off x="685800" y="6564565"/>
            <a:ext cx="5029200" cy="147733"/>
          </a:xfrm>
        </p:spPr>
        <p:txBody>
          <a:bodyPr wrap="square" anchor="b">
            <a:spAutoFit/>
          </a:bodyPr>
          <a:lstStyle>
            <a:lvl1pPr>
              <a:defRPr sz="800" baseline="0">
                <a:solidFill>
                  <a:schemeClr val="tx2">
                    <a:lumMod val="60000"/>
                    <a:lumOff val="40000"/>
                  </a:schemeClr>
                </a:solidFill>
                <a:latin typeface="+mn-lt"/>
              </a:defRPr>
            </a:lvl1pPr>
          </a:lstStyle>
          <a:p>
            <a:pPr lvl="0"/>
            <a:r>
              <a:rPr lang="en-US" dirty="0" smtClean="0"/>
              <a:t>click to insert source</a:t>
            </a:r>
            <a:endParaRPr lang="en-US" dirty="0"/>
          </a:p>
        </p:txBody>
      </p:sp>
    </p:spTree>
    <p:extLst>
      <p:ext uri="{BB962C8B-B14F-4D97-AF65-F5344CB8AC3E}">
        <p14:creationId xmlns:p14="http://schemas.microsoft.com/office/powerpoint/2010/main" val="42904223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8" name="Content Placeholder 37"/>
          <p:cNvSpPr>
            <a:spLocks noGrp="1"/>
          </p:cNvSpPr>
          <p:nvPr>
            <p:ph sz="quarter" idx="15"/>
          </p:nvPr>
        </p:nvSpPr>
        <p:spPr>
          <a:xfrm>
            <a:off x="685800" y="2971800"/>
            <a:ext cx="5029200" cy="2743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37"/>
          <p:cNvSpPr>
            <a:spLocks noGrp="1"/>
          </p:cNvSpPr>
          <p:nvPr>
            <p:ph sz="quarter" idx="17"/>
          </p:nvPr>
        </p:nvSpPr>
        <p:spPr>
          <a:xfrm>
            <a:off x="6172200" y="2971800"/>
            <a:ext cx="22860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2"/>
          <p:cNvSpPr>
            <a:spLocks noGrp="1"/>
          </p:cNvSpPr>
          <p:nvPr>
            <p:ph type="body" idx="28" hasCustomPrompt="1"/>
          </p:nvPr>
        </p:nvSpPr>
        <p:spPr>
          <a:xfrm>
            <a:off x="685800" y="691051"/>
            <a:ext cx="7772400" cy="451948"/>
          </a:xfrm>
        </p:spPr>
        <p:txBody>
          <a:bodyPr anchor="t"/>
          <a:lstStyle>
            <a:lvl1pPr marL="0" indent="0">
              <a:lnSpc>
                <a:spcPct val="85000"/>
              </a:lnSpc>
              <a:spcBef>
                <a:spcPts val="0"/>
              </a:spcBef>
              <a:spcAft>
                <a:spcPts val="0"/>
              </a:spcAft>
              <a:buNone/>
              <a:defRPr sz="1700" b="0">
                <a:solidFill>
                  <a:schemeClr val="accent3"/>
                </a:solidFill>
                <a:latin typeface="Franklin Gothic Demi Cond" panose="020B07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37" name="TextBox 36"/>
          <p:cNvSpPr txBox="1"/>
          <p:nvPr userDrawn="1"/>
        </p:nvSpPr>
        <p:spPr>
          <a:xfrm>
            <a:off x="8165123" y="6589187"/>
            <a:ext cx="293077" cy="123111"/>
          </a:xfrm>
          <a:prstGeom prst="rect">
            <a:avLst/>
          </a:prstGeom>
          <a:noFill/>
        </p:spPr>
        <p:txBody>
          <a:bodyPr wrap="square" lIns="0" tIns="0" rIns="0" bIns="0" rtlCol="0" anchor="b">
            <a:spAutoFit/>
          </a:bodyPr>
          <a:lstStyle/>
          <a:p>
            <a:pPr algn="r"/>
            <a:fld id="{12EB7FDA-3CFA-48E9-9A35-E50E94D3505F}" type="slidenum">
              <a:rPr lang="en-US" sz="800" smtClean="0">
                <a:solidFill>
                  <a:schemeClr val="tx2">
                    <a:lumMod val="60000"/>
                    <a:lumOff val="40000"/>
                  </a:schemeClr>
                </a:solidFill>
                <a:latin typeface="+mn-lt"/>
              </a:rPr>
              <a:pPr algn="r"/>
              <a:t>‹#›</a:t>
            </a:fld>
            <a:endParaRPr lang="en-US" sz="800" dirty="0">
              <a:solidFill>
                <a:schemeClr val="tx2">
                  <a:lumMod val="60000"/>
                  <a:lumOff val="40000"/>
                </a:schemeClr>
              </a:solidFill>
              <a:latin typeface="+mn-lt"/>
            </a:endParaRPr>
          </a:p>
        </p:txBody>
      </p:sp>
      <p:sp>
        <p:nvSpPr>
          <p:cNvPr id="41" name="Text Placeholder 10"/>
          <p:cNvSpPr>
            <a:spLocks noGrp="1"/>
          </p:cNvSpPr>
          <p:nvPr>
            <p:ph type="body" sz="quarter" idx="14" hasCustomPrompt="1"/>
          </p:nvPr>
        </p:nvSpPr>
        <p:spPr>
          <a:xfrm>
            <a:off x="685800" y="6564565"/>
            <a:ext cx="5029200" cy="147733"/>
          </a:xfrm>
        </p:spPr>
        <p:txBody>
          <a:bodyPr wrap="square" anchor="b">
            <a:spAutoFit/>
          </a:bodyPr>
          <a:lstStyle>
            <a:lvl1pPr>
              <a:defRPr sz="800" baseline="0">
                <a:solidFill>
                  <a:schemeClr val="tx2">
                    <a:lumMod val="60000"/>
                    <a:lumOff val="40000"/>
                  </a:schemeClr>
                </a:solidFill>
                <a:latin typeface="+mn-lt"/>
              </a:defRPr>
            </a:lvl1pPr>
          </a:lstStyle>
          <a:p>
            <a:pPr lvl="0"/>
            <a:r>
              <a:rPr lang="en-US" dirty="0" smtClean="0"/>
              <a:t>click to insert source</a:t>
            </a:r>
            <a:endParaRPr lang="en-US" dirty="0"/>
          </a:p>
        </p:txBody>
      </p:sp>
    </p:spTree>
    <p:extLst>
      <p:ext uri="{BB962C8B-B14F-4D97-AF65-F5344CB8AC3E}">
        <p14:creationId xmlns:p14="http://schemas.microsoft.com/office/powerpoint/2010/main" val="10901866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act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88397" y="1154447"/>
            <a:ext cx="3800192" cy="2387600"/>
          </a:xfrm>
        </p:spPr>
        <p:txBody>
          <a:bodyPr anchor="t">
            <a:normAutofit/>
          </a:bodyPr>
          <a:lstStyle>
            <a:lvl1pPr algn="ctr">
              <a:defRPr sz="1400" b="0" cap="none" spc="0" baseline="0">
                <a:ln w="0"/>
                <a:solidFill>
                  <a:schemeClr val="tx1"/>
                </a:solidFill>
                <a:effectLst>
                  <a:outerShdw blurRad="38100" dist="19050" dir="2700000" algn="tl" rotWithShape="0">
                    <a:schemeClr val="dk1">
                      <a:alpha val="40000"/>
                    </a:schemeClr>
                  </a:outerShdw>
                </a:effectLst>
                <a:latin typeface="Coolvetica Rg" panose="020B0603030602020004" pitchFamily="34" charset="0"/>
              </a:defRPr>
            </a:lvl1pPr>
          </a:lstStyle>
          <a:p>
            <a:r>
              <a:rPr lang="en-US" dirty="0" smtClean="0"/>
              <a:t>Coaches’ Contact Information</a:t>
            </a:r>
            <a:endParaRPr lang="en-US" dirty="0"/>
          </a:p>
        </p:txBody>
      </p:sp>
      <p:sp>
        <p:nvSpPr>
          <p:cNvPr id="3" name="Subtitle 2"/>
          <p:cNvSpPr>
            <a:spLocks noGrp="1"/>
          </p:cNvSpPr>
          <p:nvPr>
            <p:ph type="subTitle" idx="1" hasCustomPrompt="1"/>
          </p:nvPr>
        </p:nvSpPr>
        <p:spPr>
          <a:xfrm>
            <a:off x="588397" y="3671209"/>
            <a:ext cx="3800192" cy="1655762"/>
          </a:xfrm>
        </p:spPr>
        <p:txBody>
          <a:bodyPr/>
          <a:lstStyle>
            <a:lvl1pPr marL="0" indent="0" algn="ctr">
              <a:buNone/>
              <a:defRPr sz="1800" b="0" cap="none" spc="0">
                <a:ln w="0"/>
                <a:solidFill>
                  <a:schemeClr val="tx1"/>
                </a:solidFill>
                <a:effectLst/>
                <a:latin typeface="Coolvetica Rg" panose="020B06030306020200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Insert State Logos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5064" y="76200"/>
            <a:ext cx="4217232"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8017" y="5728867"/>
            <a:ext cx="1248392" cy="505678"/>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r="49150" b="32398"/>
          <a:stretch/>
        </p:blipFill>
        <p:spPr>
          <a:xfrm>
            <a:off x="1768973" y="5342599"/>
            <a:ext cx="1203762" cy="954674"/>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48891" y="5594673"/>
            <a:ext cx="865826" cy="865826"/>
          </a:xfrm>
          <a:prstGeom prst="rect">
            <a:avLst/>
          </a:prstGeom>
        </p:spPr>
      </p:pic>
    </p:spTree>
    <p:extLst>
      <p:ext uri="{BB962C8B-B14F-4D97-AF65-F5344CB8AC3E}">
        <p14:creationId xmlns:p14="http://schemas.microsoft.com/office/powerpoint/2010/main" val="11729461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11077"/>
            <a:ext cx="7886700" cy="830074"/>
          </a:xfrm>
        </p:spPr>
        <p:txBody>
          <a:bodyPr>
            <a:normAutofit/>
          </a:bodyPr>
          <a:lstStyle>
            <a:lvl1pPr algn="ctr">
              <a:defRPr sz="3600" b="0" cap="none" spc="0">
                <a:ln w="0"/>
                <a:solidFill>
                  <a:schemeClr val="tx1"/>
                </a:solidFill>
                <a:effectLst>
                  <a:outerShdw blurRad="38100" dist="19050" dir="2700000" algn="tl" rotWithShape="0">
                    <a:schemeClr val="dk1">
                      <a:alpha val="40000"/>
                    </a:schemeClr>
                  </a:outerShdw>
                </a:effectLst>
                <a:latin typeface="Coolvetica Rg" panose="020B0603030602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992404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p:cNvSpPr/>
          <p:nvPr/>
        </p:nvSpPr>
        <p:spPr>
          <a:xfrm>
            <a:off x="-4763" y="2719348"/>
            <a:ext cx="9144000" cy="1443930"/>
          </a:xfrm>
          <a:prstGeom prst="rect">
            <a:avLst/>
          </a:prstGeom>
          <a:solidFill>
            <a:srgbClr val="90024C"/>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35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 name="Title 1"/>
          <p:cNvSpPr>
            <a:spLocks noGrp="1"/>
          </p:cNvSpPr>
          <p:nvPr>
            <p:ph type="title" hasCustomPrompt="1"/>
          </p:nvPr>
        </p:nvSpPr>
        <p:spPr>
          <a:xfrm>
            <a:off x="623888" y="2887200"/>
            <a:ext cx="7886700" cy="943200"/>
          </a:xfrm>
        </p:spPr>
        <p:txBody>
          <a:bodyPr anchor="b">
            <a:normAutofit/>
          </a:bodyPr>
          <a:lstStyle>
            <a:lvl1pPr algn="ctr">
              <a:defRPr sz="3600" b="0" cap="none" spc="0">
                <a:ln w="0"/>
                <a:solidFill>
                  <a:schemeClr val="bg1"/>
                </a:solidFill>
                <a:effectLst>
                  <a:outerShdw blurRad="38100" dist="19050" dir="2700000" algn="tl" rotWithShape="0">
                    <a:schemeClr val="dk1">
                      <a:alpha val="40000"/>
                    </a:schemeClr>
                  </a:outerShdw>
                </a:effectLst>
                <a:latin typeface="Coolvetica Rg" panose="020B0603030602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lgn="ctr">
              <a:buNone/>
              <a:defRPr sz="1800" b="0" cap="none" spc="0">
                <a:ln w="0"/>
                <a:solidFill>
                  <a:schemeClr val="tx1"/>
                </a:solidFill>
                <a:effectLst>
                  <a:outerShdw blurRad="38100" dist="19050" dir="2700000" algn="tl" rotWithShape="0">
                    <a:schemeClr val="dk1">
                      <a:alpha val="40000"/>
                    </a:schemeClr>
                  </a:outerShdw>
                </a:effectLst>
                <a:latin typeface="Coolvetica Rg" panose="020B06030306020200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496415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1450" y="152687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52687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9" name="Title 1"/>
          <p:cNvSpPr txBox="1">
            <a:spLocks/>
          </p:cNvSpPr>
          <p:nvPr/>
        </p:nvSpPr>
        <p:spPr>
          <a:xfrm>
            <a:off x="628650" y="377989"/>
            <a:ext cx="7886700" cy="830074"/>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600" b="0" kern="1200" cap="none" spc="0">
                <a:ln w="0"/>
                <a:solidFill>
                  <a:schemeClr val="tx1"/>
                </a:solidFill>
                <a:effectLst>
                  <a:outerShdw blurRad="38100" dist="19050" dir="2700000" algn="tl" rotWithShape="0">
                    <a:schemeClr val="dk1">
                      <a:alpha val="40000"/>
                    </a:schemeClr>
                  </a:outerShdw>
                </a:effectLst>
                <a:latin typeface="Coolvetica Rg" panose="020B0603030602020004" pitchFamily="34" charset="0"/>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51281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7"/>
            <a:ext cx="7886700" cy="808474"/>
          </a:xfrm>
        </p:spPr>
        <p:txBody>
          <a:bodyPr>
            <a:normAutofit/>
          </a:bodyPr>
          <a:lstStyle>
            <a:lvl1pPr algn="ctr">
              <a:defRPr sz="3600" b="0" cap="none" spc="0">
                <a:ln w="0"/>
                <a:solidFill>
                  <a:schemeClr val="tx1"/>
                </a:solidFill>
                <a:effectLst>
                  <a:outerShdw blurRad="38100" dist="19050" dir="2700000" algn="tl" rotWithShape="0">
                    <a:schemeClr val="dk1">
                      <a:alpha val="40000"/>
                    </a:schemeClr>
                  </a:outerShdw>
                </a:effectLst>
                <a:latin typeface="Coolvetica Rg" panose="020B0603030602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421963"/>
            <a:ext cx="3868340" cy="823912"/>
          </a:xfrm>
        </p:spPr>
        <p:txBody>
          <a:bodyPr anchor="b"/>
          <a:lstStyle>
            <a:lvl1pPr marL="0" indent="0">
              <a:buNone/>
              <a:defRPr sz="1800" b="1">
                <a:latin typeface="Coolvetica Rg" panose="020B06030306020200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2602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421963"/>
            <a:ext cx="3887391" cy="823912"/>
          </a:xfrm>
        </p:spPr>
        <p:txBody>
          <a:bodyPr anchor="b"/>
          <a:lstStyle>
            <a:lvl1pPr marL="0" indent="0">
              <a:buNone/>
              <a:defRPr sz="1800" b="1">
                <a:latin typeface="Coolvetica Rg" panose="020B06030306020200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2602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77226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7"/>
            <a:ext cx="7886700" cy="988474"/>
          </a:xfrm>
        </p:spPr>
        <p:txBody>
          <a:bodyPr>
            <a:normAutofit/>
          </a:bodyPr>
          <a:lstStyle>
            <a:lvl1pPr algn="ctr">
              <a:defRPr sz="3600">
                <a:latin typeface="Coolvetica Rg" panose="020B0603030602020004" pitchFamily="34"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3101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7519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atin typeface="Coolvetica Rg" panose="020B06030306020200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0554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9144000" cy="874778"/>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515838"/>
            <a:ext cx="3086100" cy="365125"/>
          </a:xfrm>
          <a:prstGeom prst="rect">
            <a:avLst/>
          </a:prstGeom>
        </p:spPr>
        <p:txBody>
          <a:bodyPr vert="horz" lIns="91440" tIns="45720" rIns="91440" bIns="45720" rtlCol="0" anchor="ctr"/>
          <a:lstStyle>
            <a:lvl1pPr algn="ctr">
              <a:defRPr sz="900" b="1">
                <a:solidFill>
                  <a:schemeClr val="tx1"/>
                </a:solidFill>
              </a:defRPr>
            </a:lvl1pPr>
          </a:lstStyle>
          <a:p>
            <a:endParaRPr lang="en-US"/>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0"/>
            <a:ext cx="9144000" cy="874778"/>
          </a:xfrm>
          <a:prstGeom prst="rect">
            <a:avLst/>
          </a:prstGeom>
        </p:spPr>
      </p:pic>
      <p:pic>
        <p:nvPicPr>
          <p:cNvPr id="4" name="Picture 3"/>
          <p:cNvPicPr>
            <a:picLocks noChangeAspect="1"/>
          </p:cNvPicPr>
          <p:nvPr/>
        </p:nvPicPr>
        <p:blipFill>
          <a:blip r:embed="rId18"/>
          <a:stretch>
            <a:fillRect/>
          </a:stretch>
        </p:blipFill>
        <p:spPr>
          <a:xfrm>
            <a:off x="0" y="6120136"/>
            <a:ext cx="9139426" cy="760827"/>
          </a:xfrm>
          <a:prstGeom prst="rect">
            <a:avLst/>
          </a:prstGeom>
        </p:spPr>
      </p:pic>
    </p:spTree>
    <p:extLst>
      <p:ext uri="{BB962C8B-B14F-4D97-AF65-F5344CB8AC3E}">
        <p14:creationId xmlns:p14="http://schemas.microsoft.com/office/powerpoint/2010/main" val="730905390"/>
      </p:ext>
    </p:extLst>
  </p:cSld>
  <p:clrMap bg1="lt1" tx1="dk1" bg2="lt2" tx2="dk2" accent1="accent1" accent2="accent2" accent3="accent3" accent4="accent4" accent5="accent5" accent6="accent6" hlink="hlink" folHlink="folHlink"/>
  <p:sldLayoutIdLst>
    <p:sldLayoutId id="2147483727" r:id="rId1"/>
    <p:sldLayoutId id="2147483740"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12" r:id="rId14"/>
    <p:sldLayoutId id="2147483739" r:id="rId15"/>
  </p:sldLayoutIdLst>
  <p:timing>
    <p:tnLst>
      <p:par>
        <p:cTn id="1" dur="indefinite" restart="never" nodeType="tmRoot"/>
      </p:par>
    </p:tnLst>
  </p:timing>
  <p:txStyles>
    <p:titleStyle>
      <a:lvl1pPr algn="ctr" defTabSz="685800" rtl="0" eaLnBrk="1" latinLnBrk="0" hangingPunct="1">
        <a:lnSpc>
          <a:spcPct val="90000"/>
        </a:lnSpc>
        <a:spcBef>
          <a:spcPct val="0"/>
        </a:spcBef>
        <a:buNone/>
        <a:defRPr sz="3300" kern="1200">
          <a:solidFill>
            <a:schemeClr val="tx1"/>
          </a:solidFill>
          <a:latin typeface="Coolvetica Rg" panose="020B06030306020200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g"/><Relationship Id="rId5" Type="http://schemas.openxmlformats.org/officeDocument/2006/relationships/hyperlink" Target="http://www.authorstream.com/Presentation/alison165176-2480398-interpreting-bubble-chart-video-withtiming/rformance%20in%20the%20region"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youtu.be/mukcI4OwT8M" TargetMode="External"/><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00200"/>
            <a:ext cx="4136003" cy="979153"/>
          </a:xfrm>
        </p:spPr>
        <p:txBody>
          <a:bodyPr>
            <a:normAutofit fontScale="90000"/>
          </a:bodyPr>
          <a:lstStyle/>
          <a:p>
            <a:r>
              <a:rPr lang="en-US" dirty="0" smtClean="0">
                <a:effectLst/>
              </a:rPr>
              <a:t>Evidence-Based Planning </a:t>
            </a:r>
            <a:endParaRPr lang="en-US" dirty="0">
              <a:effectLst/>
            </a:endParaRPr>
          </a:p>
        </p:txBody>
      </p:sp>
      <p:sp>
        <p:nvSpPr>
          <p:cNvPr id="3" name="Rectangle 2"/>
          <p:cNvSpPr/>
          <p:nvPr/>
        </p:nvSpPr>
        <p:spPr>
          <a:xfrm>
            <a:off x="834736" y="3297192"/>
            <a:ext cx="3429000" cy="646331"/>
          </a:xfrm>
          <a:prstGeom prst="rect">
            <a:avLst/>
          </a:prstGeom>
        </p:spPr>
        <p:txBody>
          <a:bodyPr wrap="square">
            <a:spAutoFit/>
          </a:bodyPr>
          <a:lstStyle/>
          <a:p>
            <a:r>
              <a:rPr lang="en-US" sz="3600" dirty="0" smtClean="0"/>
              <a:t>Session 2</a:t>
            </a:r>
            <a:endParaRPr lang="en-US" sz="3600" dirty="0"/>
          </a:p>
        </p:txBody>
      </p:sp>
    </p:spTree>
    <p:extLst>
      <p:ext uri="{BB962C8B-B14F-4D97-AF65-F5344CB8AC3E}">
        <p14:creationId xmlns:p14="http://schemas.microsoft.com/office/powerpoint/2010/main" val="3717758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41526"/>
            <a:ext cx="7886700" cy="830074"/>
          </a:xfrm>
        </p:spPr>
        <p:txBody>
          <a:bodyPr/>
          <a:lstStyle/>
          <a:p>
            <a:r>
              <a:rPr lang="en-US" dirty="0" smtClean="0">
                <a:effectLst/>
              </a:rPr>
              <a:t>Input Requirements</a:t>
            </a:r>
            <a:endParaRPr lang="en-US" dirty="0">
              <a:effectLst/>
            </a:endParaRPr>
          </a:p>
        </p:txBody>
      </p:sp>
      <p:sp>
        <p:nvSpPr>
          <p:cNvPr id="3" name="Content Placeholder 2"/>
          <p:cNvSpPr>
            <a:spLocks noGrp="1"/>
          </p:cNvSpPr>
          <p:nvPr>
            <p:ph idx="1"/>
          </p:nvPr>
        </p:nvSpPr>
        <p:spPr>
          <a:xfrm>
            <a:off x="316450" y="1828800"/>
            <a:ext cx="8827550" cy="2514600"/>
          </a:xfrm>
        </p:spPr>
        <p:txBody>
          <a:bodyPr>
            <a:normAutofit/>
          </a:bodyPr>
          <a:lstStyle/>
          <a:p>
            <a:r>
              <a:rPr lang="en-US" dirty="0" smtClean="0"/>
              <a:t>What inputs do firms within this cluster purchase? </a:t>
            </a:r>
          </a:p>
          <a:p>
            <a:pPr marL="0" indent="0">
              <a:buNone/>
            </a:pPr>
            <a:endParaRPr lang="en-US" dirty="0" smtClean="0"/>
          </a:p>
          <a:p>
            <a:r>
              <a:rPr lang="en-US" dirty="0" smtClean="0"/>
              <a:t>Are these purchases made locally or imported from outside the region? </a:t>
            </a:r>
          </a:p>
          <a:p>
            <a:pPr marL="0" indent="0">
              <a:buNone/>
            </a:pPr>
            <a:endParaRPr lang="en-US" dirty="0" smtClean="0"/>
          </a:p>
          <a:p>
            <a:r>
              <a:rPr lang="en-US" dirty="0" smtClean="0"/>
              <a:t>Are these inputs available locally?</a:t>
            </a:r>
          </a:p>
          <a:p>
            <a:pPr marL="0" indent="0">
              <a:buNone/>
            </a:pPr>
            <a:r>
              <a:rPr lang="en-US" dirty="0" smtClean="0"/>
              <a:t>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6825" y="4233862"/>
            <a:ext cx="2186826" cy="1447800"/>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0705" y="4219575"/>
            <a:ext cx="1018190" cy="1476375"/>
          </a:xfrm>
          <a:prstGeom prst="rect">
            <a:avLst/>
          </a:prstGeom>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4049" y="4219575"/>
            <a:ext cx="2200260" cy="147637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74640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1526"/>
            <a:ext cx="7886700" cy="830074"/>
          </a:xfrm>
        </p:spPr>
        <p:txBody>
          <a:bodyPr>
            <a:normAutofit fontScale="90000"/>
          </a:bodyPr>
          <a:lstStyle/>
          <a:p>
            <a:pPr>
              <a:lnSpc>
                <a:spcPct val="100000"/>
              </a:lnSpc>
            </a:pPr>
            <a:r>
              <a:rPr lang="en-US" dirty="0" smtClean="0">
                <a:effectLst/>
              </a:rPr>
              <a:t>Plugging the Leaks through </a:t>
            </a:r>
            <a:br>
              <a:rPr lang="en-US" dirty="0" smtClean="0">
                <a:effectLst/>
              </a:rPr>
            </a:br>
            <a:r>
              <a:rPr lang="en-US" dirty="0" smtClean="0">
                <a:effectLst/>
              </a:rPr>
              <a:t>Import Substitution</a:t>
            </a:r>
            <a:endParaRPr lang="en-US" dirty="0">
              <a:effectLst/>
            </a:endParaRPr>
          </a:p>
        </p:txBody>
      </p:sp>
      <p:sp>
        <p:nvSpPr>
          <p:cNvPr id="3" name="Content Placeholder 2"/>
          <p:cNvSpPr>
            <a:spLocks noGrp="1"/>
          </p:cNvSpPr>
          <p:nvPr>
            <p:ph idx="1"/>
          </p:nvPr>
        </p:nvSpPr>
        <p:spPr>
          <a:xfrm>
            <a:off x="628650" y="1600200"/>
            <a:ext cx="5543550" cy="4724400"/>
          </a:xfrm>
        </p:spPr>
        <p:txBody>
          <a:bodyPr>
            <a:normAutofit/>
          </a:bodyPr>
          <a:lstStyle/>
          <a:p>
            <a:r>
              <a:rPr lang="en-US" dirty="0" smtClean="0"/>
              <a:t>What inputs are the industries within the cluster purchasing from outside the region (leakages)?</a:t>
            </a:r>
          </a:p>
          <a:p>
            <a:pPr marL="0" indent="0">
              <a:buNone/>
            </a:pPr>
            <a:endParaRPr lang="en-US" dirty="0" smtClean="0"/>
          </a:p>
          <a:p>
            <a:r>
              <a:rPr lang="en-US" dirty="0" smtClean="0"/>
              <a:t>Does the region currently have capacity for supplying these inputs cost-effectively? </a:t>
            </a:r>
          </a:p>
          <a:p>
            <a:pPr marL="0" indent="0">
              <a:buNone/>
            </a:pPr>
            <a:endParaRPr lang="en-US" dirty="0" smtClean="0"/>
          </a:p>
          <a:p>
            <a:r>
              <a:rPr lang="en-US" dirty="0" smtClean="0"/>
              <a:t>If yes, why aren’t these transactions occurring? </a:t>
            </a:r>
          </a:p>
          <a:p>
            <a:pPr marL="0" indent="0">
              <a:buNone/>
            </a:pPr>
            <a:endParaRPr lang="en-US" dirty="0" smtClean="0"/>
          </a:p>
          <a:p>
            <a:r>
              <a:rPr lang="en-US" dirty="0" smtClean="0"/>
              <a:t>If no, what are the resources needed to help promote the creation, expansion, retention or attraction of businesses to supply inputs?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600200"/>
            <a:ext cx="2705100" cy="4029075"/>
          </a:xfrm>
          <a:prstGeom prst="rect">
            <a:avLst/>
          </a:prstGeom>
        </p:spPr>
      </p:pic>
    </p:spTree>
    <p:extLst>
      <p:ext uri="{BB962C8B-B14F-4D97-AF65-F5344CB8AC3E}">
        <p14:creationId xmlns:p14="http://schemas.microsoft.com/office/powerpoint/2010/main" val="119642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p:cNvGraphicFramePr>
            <a:graphicFrameLocks noGrp="1"/>
          </p:cNvGraphicFramePr>
          <p:nvPr>
            <p:ph sz="quarter" idx="15"/>
            <p:extLst/>
          </p:nvPr>
        </p:nvGraphicFramePr>
        <p:xfrm>
          <a:off x="698487" y="1288103"/>
          <a:ext cx="7938287" cy="4208193"/>
        </p:xfrm>
        <a:graphic>
          <a:graphicData uri="http://schemas.openxmlformats.org/drawingml/2006/table">
            <a:tbl>
              <a:tblPr firstRow="1">
                <a:tableStyleId>{74C1A8A3-306A-4EB7-A6B1-4F7E0EB9C5D6}</a:tableStyleId>
              </a:tblPr>
              <a:tblGrid>
                <a:gridCol w="3549832"/>
                <a:gridCol w="922492"/>
                <a:gridCol w="930584"/>
                <a:gridCol w="1278541"/>
                <a:gridCol w="1256838"/>
              </a:tblGrid>
              <a:tr h="505321">
                <a:tc>
                  <a:txBody>
                    <a:bodyPr/>
                    <a:lstStyle/>
                    <a:p>
                      <a:pPr algn="l" fontAlgn="ctr"/>
                      <a:r>
                        <a:rPr lang="en-US" sz="1300" b="0" i="0" u="none" strike="noStrike" dirty="0" smtClean="0">
                          <a:solidFill>
                            <a:srgbClr val="208B9C"/>
                          </a:solidFill>
                          <a:effectLst/>
                          <a:latin typeface="Franklin Gothic Demi Cond" panose="020B0706030402020204" pitchFamily="34" charset="0"/>
                        </a:rPr>
                        <a:t>Occupations</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300" b="0" i="0" u="none" strike="noStrike" dirty="0" smtClean="0">
                          <a:solidFill>
                            <a:srgbClr val="208B9C"/>
                          </a:solidFill>
                          <a:effectLst/>
                          <a:latin typeface="Franklin Gothic Demi Cond" panose="020B0706030402020204" pitchFamily="34" charset="0"/>
                        </a:rPr>
                        <a:t>Jobs 2013</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208B9C"/>
                          </a:solidFill>
                          <a:effectLst/>
                          <a:latin typeface="Franklin Gothic Demi Cond" panose="020B0706030402020204" pitchFamily="34" charset="0"/>
                        </a:rPr>
                        <a:t>% Change, 2008-2013</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b"/>
                      <a:r>
                        <a:rPr lang="en-US" sz="1300" b="0" i="0" u="none" strike="noStrike" dirty="0" smtClean="0">
                          <a:solidFill>
                            <a:srgbClr val="208B9C"/>
                          </a:solidFill>
                          <a:effectLst/>
                          <a:latin typeface="Franklin Gothic Demi Cond" panose="020B0706030402020204" pitchFamily="34" charset="0"/>
                        </a:rPr>
                        <a:t>Median Hourly Earnings, $ 2013</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208B9C"/>
                          </a:solidFill>
                          <a:effectLst/>
                          <a:latin typeface="Franklin Gothic Demi Cond" panose="020B0706030402020204" pitchFamily="34" charset="0"/>
                        </a:rPr>
                        <a:t>Entry Level Education</a:t>
                      </a: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Farmers, Ranchers, and Other Agricultural Managers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1,848</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(2%)</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$10.5</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High school diploma</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Farmworkers and Laborers, Crop, Nursery, and Greenhouse</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293</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37%</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$9.8</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Less than high school</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320301">
                <a:tc>
                  <a:txBody>
                    <a:bodyPr/>
                    <a:lstStyle/>
                    <a:p>
                      <a:pPr algn="l" fontAlgn="ctr"/>
                      <a:r>
                        <a:rPr lang="en-US" sz="1000" b="0" i="0" u="none" strike="noStrike" dirty="0">
                          <a:effectLst/>
                          <a:latin typeface="Franklin Gothic Book" panose="020B0503020102020204" pitchFamily="34" charset="0"/>
                        </a:rPr>
                        <a:t>Packers and Packagers, Hand</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133</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6%</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$10.2</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Less than high school</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Packaging and Filling Machine Operators and Tenders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107</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7%</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$12.3</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High school diploma</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Food </a:t>
                      </a:r>
                      <a:r>
                        <a:rPr lang="en-US" sz="1000" b="0" i="0" u="none" strike="noStrike" dirty="0" smtClean="0">
                          <a:effectLst/>
                          <a:latin typeface="Franklin Gothic Book" panose="020B0503020102020204" pitchFamily="34" charset="0"/>
                        </a:rPr>
                        <a:t>Batch-makers</a:t>
                      </a:r>
                      <a:endParaRPr lang="en-US" sz="1000" b="0" i="0" u="none" strike="noStrike" dirty="0">
                        <a:effectLst/>
                        <a:latin typeface="Franklin Gothic Book" panose="020B0503020102020204" pitchFamily="34" charset="0"/>
                      </a:endParaRP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97</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(1%)</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$10.9</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High school diploma</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8755">
                <a:tc>
                  <a:txBody>
                    <a:bodyPr/>
                    <a:lstStyle/>
                    <a:p>
                      <a:pPr algn="l" fontAlgn="ctr"/>
                      <a:r>
                        <a:rPr lang="en-US" sz="1000" b="0" i="0" u="none" strike="noStrike" dirty="0">
                          <a:effectLst/>
                          <a:latin typeface="Franklin Gothic Book" panose="020B0503020102020204" pitchFamily="34" charset="0"/>
                        </a:rPr>
                        <a:t>Laborers and Freight, Stock, and Material Movers, Hand</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95</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22%</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$10.6</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Less than high school</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Sales Representatives, Wholesale and Manufacturing, Except Technical and Scientific Products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54</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(4%)</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$21.2</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High school diploma</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62212">
                <a:tc>
                  <a:txBody>
                    <a:bodyPr/>
                    <a:lstStyle/>
                    <a:p>
                      <a:pPr algn="l" fontAlgn="ctr"/>
                      <a:r>
                        <a:rPr lang="en-US" sz="1000" b="0" i="0" u="none" strike="noStrike" dirty="0">
                          <a:effectLst/>
                          <a:latin typeface="Franklin Gothic Book" panose="020B0503020102020204" pitchFamily="34" charset="0"/>
                        </a:rPr>
                        <a:t>Industrial Truck and Tractor Operators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52</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16%</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$14.6</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Less than high school</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First-Line Supervisors of Production and Operating Workers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49</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9%</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$24.0</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Postsecondary non-degree award</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Heavy and Tractor-Trailer Truck Drivers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49</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20%</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$17.0</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Postsecondary non-degree award</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Helpers--Production Workers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46</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0%</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$12.9</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Less than high school</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Animal Trainers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46</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39%</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$9.7</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High school diploma</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63061">
                <a:tc>
                  <a:txBody>
                    <a:bodyPr/>
                    <a:lstStyle/>
                    <a:p>
                      <a:pPr algn="l" fontAlgn="ctr"/>
                      <a:r>
                        <a:rPr lang="en-US" sz="1000" b="0" i="0" u="none" strike="noStrike" dirty="0">
                          <a:effectLst/>
                          <a:latin typeface="Franklin Gothic Book" panose="020B0503020102020204" pitchFamily="34" charset="0"/>
                        </a:rPr>
                        <a:t>Nonfarm Animal Caretakers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45</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67%</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$8.9</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Less than high school</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Bakers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41</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(28%)</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$9.5</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Less than high school</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06946">
                <a:tc>
                  <a:txBody>
                    <a:bodyPr/>
                    <a:lstStyle/>
                    <a:p>
                      <a:pPr algn="l" fontAlgn="ctr"/>
                      <a:r>
                        <a:rPr lang="en-US" sz="1000" b="0" i="0" u="none" strike="noStrike" dirty="0">
                          <a:effectLst/>
                          <a:latin typeface="Franklin Gothic Book" panose="020B0503020102020204" pitchFamily="34" charset="0"/>
                        </a:rPr>
                        <a:t>Bookkeeping, Accounting, and Auditing Clerks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37</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6%</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$15.2</a:t>
                      </a:r>
                    </a:p>
                  </a:txBody>
                  <a:tcPr marL="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l" fontAlgn="ctr"/>
                      <a:r>
                        <a:rPr lang="en-US" sz="1000" b="0" i="0" u="none" strike="noStrike" dirty="0">
                          <a:effectLst/>
                          <a:latin typeface="Franklin Gothic Book" panose="020B0503020102020204" pitchFamily="34" charset="0"/>
                        </a:rPr>
                        <a:t>High school diploma</a:t>
                      </a:r>
                    </a:p>
                  </a:txBody>
                  <a:tcPr marL="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bl>
          </a:graphicData>
        </a:graphic>
      </p:graphicFrame>
      <p:sp>
        <p:nvSpPr>
          <p:cNvPr id="5" name="Text Placeholder 4"/>
          <p:cNvSpPr>
            <a:spLocks noGrp="1"/>
          </p:cNvSpPr>
          <p:nvPr>
            <p:ph type="body" idx="28"/>
          </p:nvPr>
        </p:nvSpPr>
        <p:spPr>
          <a:xfrm>
            <a:off x="696410" y="881488"/>
            <a:ext cx="7772400" cy="451948"/>
          </a:xfrm>
        </p:spPr>
        <p:txBody>
          <a:bodyPr/>
          <a:lstStyle/>
          <a:p>
            <a:r>
              <a:rPr lang="en-US" dirty="0" smtClean="0">
                <a:solidFill>
                  <a:srgbClr val="208B9C"/>
                </a:solidFill>
              </a:rPr>
              <a:t>Top Occupations: East Central Indiana Region</a:t>
            </a:r>
            <a:endParaRPr lang="en-US" dirty="0">
              <a:solidFill>
                <a:srgbClr val="208B9C"/>
              </a:solidFill>
            </a:endParaRPr>
          </a:p>
        </p:txBody>
      </p:sp>
      <p:sp>
        <p:nvSpPr>
          <p:cNvPr id="25" name="TextBox 24"/>
          <p:cNvSpPr txBox="1"/>
          <p:nvPr/>
        </p:nvSpPr>
        <p:spPr>
          <a:xfrm>
            <a:off x="2015762" y="5792193"/>
            <a:ext cx="6425076" cy="230832"/>
          </a:xfrm>
          <a:prstGeom prst="rect">
            <a:avLst/>
          </a:prstGeom>
          <a:noFill/>
        </p:spPr>
        <p:txBody>
          <a:bodyPr wrap="square" rtlCol="0">
            <a:spAutoFit/>
          </a:bodyPr>
          <a:lstStyle/>
          <a:p>
            <a:r>
              <a:rPr lang="en-US" sz="900" dirty="0" smtClean="0">
                <a:solidFill>
                  <a:schemeClr val="bg1">
                    <a:lumMod val="65000"/>
                  </a:schemeClr>
                </a:solidFill>
              </a:rPr>
              <a:t>Note: </a:t>
            </a:r>
            <a:r>
              <a:rPr lang="en-US" sz="900" dirty="0">
                <a:solidFill>
                  <a:schemeClr val="bg1">
                    <a:lumMod val="65000"/>
                  </a:schemeClr>
                </a:solidFill>
              </a:rPr>
              <a:t>SOC (Standard Occupation Classification) </a:t>
            </a:r>
            <a:r>
              <a:rPr lang="en-US" sz="900" dirty="0" smtClean="0">
                <a:solidFill>
                  <a:schemeClr val="bg1">
                    <a:lumMod val="65000"/>
                  </a:schemeClr>
                </a:solidFill>
              </a:rPr>
              <a:t>5-digit occupations are included by jobs in 2013</a:t>
            </a:r>
            <a:endParaRPr lang="en-US" sz="900" dirty="0">
              <a:solidFill>
                <a:schemeClr val="bg1">
                  <a:lumMod val="65000"/>
                </a:schemeClr>
              </a:solidFill>
            </a:endParaRPr>
          </a:p>
        </p:txBody>
      </p:sp>
      <p:sp>
        <p:nvSpPr>
          <p:cNvPr id="12" name="Title 1"/>
          <p:cNvSpPr>
            <a:spLocks noGrp="1"/>
          </p:cNvSpPr>
          <p:nvPr>
            <p:ph type="title"/>
          </p:nvPr>
        </p:nvSpPr>
        <p:spPr>
          <a:xfrm>
            <a:off x="554138" y="338089"/>
            <a:ext cx="7886700" cy="624124"/>
          </a:xfrm>
        </p:spPr>
        <p:txBody>
          <a:bodyPr>
            <a:normAutofit/>
          </a:bodyPr>
          <a:lstStyle/>
          <a:p>
            <a:pPr algn="l"/>
            <a:r>
              <a:rPr lang="en-US" sz="2400" dirty="0" smtClean="0">
                <a:solidFill>
                  <a:schemeClr val="tx1">
                    <a:lumMod val="75000"/>
                    <a:lumOff val="25000"/>
                  </a:schemeClr>
                </a:solidFill>
              </a:rPr>
              <a:t>Agribusiness, Food Processing and Technology Cluster</a:t>
            </a:r>
            <a:endParaRPr lang="en-US" sz="2400" dirty="0">
              <a:solidFill>
                <a:schemeClr val="tx1">
                  <a:lumMod val="75000"/>
                  <a:lumOff val="25000"/>
                </a:schemeClr>
              </a:solidFill>
            </a:endParaRPr>
          </a:p>
        </p:txBody>
      </p:sp>
      <p:sp>
        <p:nvSpPr>
          <p:cNvPr id="16" name="Text Placeholder 5"/>
          <p:cNvSpPr txBox="1">
            <a:spLocks/>
          </p:cNvSpPr>
          <p:nvPr/>
        </p:nvSpPr>
        <p:spPr>
          <a:xfrm>
            <a:off x="628650" y="6577992"/>
            <a:ext cx="7559984" cy="134396"/>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0" algn="ctr">
              <a:defRPr/>
            </a:pPr>
            <a:r>
              <a:rPr kumimoji="0" lang="en-US" sz="800" b="0" i="0" u="none" strike="noStrike" kern="1200" cap="none" spc="0" normalizeH="0" baseline="0" noProof="0" dirty="0" smtClean="0">
                <a:ln>
                  <a:noFill/>
                </a:ln>
                <a:solidFill>
                  <a:schemeClr val="bg1">
                    <a:lumMod val="50000"/>
                  </a:schemeClr>
                </a:solidFill>
                <a:effectLst/>
                <a:uLnTx/>
                <a:uFillTx/>
                <a:latin typeface="Franklin Gothic Book"/>
              </a:rPr>
              <a:t>Source: EMSI </a:t>
            </a:r>
            <a:r>
              <a:rPr lang="en-US" dirty="0">
                <a:solidFill>
                  <a:schemeClr val="bg1">
                    <a:lumMod val="50000"/>
                  </a:schemeClr>
                </a:solidFill>
                <a:latin typeface="Franklin Gothic Book"/>
              </a:rPr>
              <a:t>Class of Worker 2014.3 (QCEW, non-QCEW, self-employed and extended proprietors</a:t>
            </a:r>
            <a:r>
              <a:rPr lang="en-US" dirty="0" smtClean="0">
                <a:solidFill>
                  <a:schemeClr val="bg1">
                    <a:lumMod val="50000"/>
                  </a:schemeClr>
                </a:solidFill>
                <a:latin typeface="Franklin Gothic Book"/>
              </a:rPr>
              <a:t>). </a:t>
            </a:r>
            <a:endParaRPr kumimoji="0" lang="en-US" sz="800" b="0" i="0" u="none" strike="noStrike" kern="1200" cap="none" spc="0" normalizeH="0" baseline="0" noProof="0" dirty="0">
              <a:ln>
                <a:noFill/>
              </a:ln>
              <a:solidFill>
                <a:schemeClr val="bg1">
                  <a:lumMod val="50000"/>
                </a:schemeClr>
              </a:solidFill>
              <a:effectLst/>
              <a:uLnTx/>
              <a:uFillTx/>
              <a:latin typeface="Franklin Gothic Book"/>
            </a:endParaRPr>
          </a:p>
        </p:txBody>
      </p:sp>
      <p:sp>
        <p:nvSpPr>
          <p:cNvPr id="17" name="Text Placeholder 5"/>
          <p:cNvSpPr txBox="1">
            <a:spLocks/>
          </p:cNvSpPr>
          <p:nvPr/>
        </p:nvSpPr>
        <p:spPr>
          <a:xfrm>
            <a:off x="1944224" y="6034755"/>
            <a:ext cx="7559984" cy="134396"/>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0">
              <a:defRPr/>
            </a:pPr>
            <a:r>
              <a:rPr lang="en-US" dirty="0" smtClean="0">
                <a:solidFill>
                  <a:schemeClr val="bg1">
                    <a:lumMod val="50000"/>
                  </a:schemeClr>
                </a:solidFill>
                <a:latin typeface="Franklin Gothic Book"/>
              </a:rPr>
              <a:t>Extended proprietors include estimates for underreported self employment, proprietorships, trusts, partnerships and cooperatives  </a:t>
            </a:r>
            <a:endParaRPr kumimoji="0" lang="en-US" sz="800" b="0" i="0" u="none" strike="noStrike" kern="1200" cap="none" spc="0" normalizeH="0" baseline="0" noProof="0" dirty="0">
              <a:ln>
                <a:noFill/>
              </a:ln>
              <a:solidFill>
                <a:schemeClr val="bg1">
                  <a:lumMod val="50000"/>
                </a:schemeClr>
              </a:solidFill>
              <a:effectLst/>
              <a:uLnTx/>
              <a:uFillTx/>
              <a:latin typeface="Franklin Gothic Book"/>
            </a:endParaRPr>
          </a:p>
        </p:txBody>
      </p:sp>
      <p:sp>
        <p:nvSpPr>
          <p:cNvPr id="28" name="TextBox 27"/>
          <p:cNvSpPr txBox="1"/>
          <p:nvPr/>
        </p:nvSpPr>
        <p:spPr>
          <a:xfrm>
            <a:off x="685800" y="5446300"/>
            <a:ext cx="2362200" cy="646331"/>
          </a:xfrm>
          <a:prstGeom prst="rect">
            <a:avLst/>
          </a:prstGeom>
          <a:noFill/>
        </p:spPr>
        <p:txBody>
          <a:bodyPr wrap="square" rtlCol="0">
            <a:spAutoFit/>
          </a:bodyPr>
          <a:lstStyle/>
          <a:p>
            <a:r>
              <a:rPr lang="en-US" i="1" dirty="0" smtClean="0">
                <a:solidFill>
                  <a:srgbClr val="FF0000"/>
                </a:solidFill>
              </a:rPr>
              <a:t>Coaches: INSERT </a:t>
            </a:r>
            <a:r>
              <a:rPr lang="en-US" i="1" dirty="0">
                <a:solidFill>
                  <a:srgbClr val="FF0000"/>
                </a:solidFill>
              </a:rPr>
              <a:t>OWN </a:t>
            </a:r>
            <a:r>
              <a:rPr lang="en-US" i="1" dirty="0" smtClean="0">
                <a:solidFill>
                  <a:srgbClr val="FF0000"/>
                </a:solidFill>
              </a:rPr>
              <a:t> CHART</a:t>
            </a:r>
            <a:endParaRPr lang="en-US" dirty="0">
              <a:solidFill>
                <a:srgbClr val="FF0000"/>
              </a:solidFill>
            </a:endParaRPr>
          </a:p>
        </p:txBody>
      </p:sp>
    </p:spTree>
    <p:extLst>
      <p:ext uri="{BB962C8B-B14F-4D97-AF65-F5344CB8AC3E}">
        <p14:creationId xmlns:p14="http://schemas.microsoft.com/office/powerpoint/2010/main" val="41911027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587" y="3581400"/>
            <a:ext cx="4114800" cy="2923410"/>
          </a:xfrm>
          <a:prstGeom prst="rect">
            <a:avLst/>
          </a:prstGeom>
        </p:spPr>
      </p:pic>
      <p:sp>
        <p:nvSpPr>
          <p:cNvPr id="2" name="Title 1"/>
          <p:cNvSpPr>
            <a:spLocks noGrp="1"/>
          </p:cNvSpPr>
          <p:nvPr>
            <p:ph type="title"/>
          </p:nvPr>
        </p:nvSpPr>
        <p:spPr>
          <a:xfrm>
            <a:off x="640637" y="541526"/>
            <a:ext cx="7886700" cy="830074"/>
          </a:xfrm>
        </p:spPr>
        <p:txBody>
          <a:bodyPr/>
          <a:lstStyle/>
          <a:p>
            <a:r>
              <a:rPr lang="en-US" dirty="0" smtClean="0">
                <a:effectLst/>
              </a:rPr>
              <a:t>Workforce Needs</a:t>
            </a:r>
            <a:endParaRPr lang="en-US" dirty="0">
              <a:effectLst/>
            </a:endParaRPr>
          </a:p>
        </p:txBody>
      </p:sp>
      <p:sp>
        <p:nvSpPr>
          <p:cNvPr id="3" name="Content Placeholder 2"/>
          <p:cNvSpPr>
            <a:spLocks noGrp="1"/>
          </p:cNvSpPr>
          <p:nvPr>
            <p:ph idx="1"/>
          </p:nvPr>
        </p:nvSpPr>
        <p:spPr>
          <a:xfrm>
            <a:off x="628650" y="1143000"/>
            <a:ext cx="7981950" cy="3048000"/>
          </a:xfrm>
        </p:spPr>
        <p:txBody>
          <a:bodyPr>
            <a:normAutofit/>
          </a:bodyPr>
          <a:lstStyle/>
          <a:p>
            <a:pPr>
              <a:lnSpc>
                <a:spcPct val="150000"/>
              </a:lnSpc>
            </a:pPr>
            <a:r>
              <a:rPr lang="en-US" dirty="0" smtClean="0"/>
              <a:t>What types of occupations are needed to fulfill this cluster? </a:t>
            </a:r>
          </a:p>
          <a:p>
            <a:pPr>
              <a:lnSpc>
                <a:spcPct val="150000"/>
              </a:lnSpc>
            </a:pPr>
            <a:r>
              <a:rPr lang="en-US" dirty="0" smtClean="0"/>
              <a:t>What is the expected educational attainment for these jobs? </a:t>
            </a:r>
          </a:p>
          <a:p>
            <a:pPr>
              <a:lnSpc>
                <a:spcPct val="150000"/>
              </a:lnSpc>
            </a:pPr>
            <a:r>
              <a:rPr lang="en-US" dirty="0" smtClean="0"/>
              <a:t>Are these living wages with benefits? </a:t>
            </a:r>
          </a:p>
          <a:p>
            <a:pPr>
              <a:lnSpc>
                <a:spcPct val="150000"/>
              </a:lnSpc>
            </a:pPr>
            <a:r>
              <a:rPr lang="en-US" dirty="0" smtClean="0"/>
              <a:t>Are there training programs in place for these occupations?</a:t>
            </a:r>
          </a:p>
          <a:p>
            <a:pPr>
              <a:lnSpc>
                <a:spcPct val="150000"/>
              </a:lnSpc>
            </a:pPr>
            <a:r>
              <a:rPr lang="en-US" dirty="0" smtClean="0"/>
              <a:t>What is needed to meet the workforce demands of this cluster? </a:t>
            </a:r>
          </a:p>
          <a:p>
            <a:endParaRPr lang="en-US" dirty="0" smtClean="0"/>
          </a:p>
        </p:txBody>
      </p:sp>
    </p:spTree>
    <p:extLst>
      <p:ext uri="{BB962C8B-B14F-4D97-AF65-F5344CB8AC3E}">
        <p14:creationId xmlns:p14="http://schemas.microsoft.com/office/powerpoint/2010/main" val="2224696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2743200"/>
            <a:ext cx="7886700" cy="943200"/>
          </a:xfrm>
        </p:spPr>
        <p:txBody>
          <a:bodyPr>
            <a:normAutofit fontScale="90000"/>
          </a:bodyPr>
          <a:lstStyle/>
          <a:p>
            <a:r>
              <a:rPr lang="en-US" dirty="0" smtClean="0">
                <a:effectLst/>
              </a:rPr>
              <a:t>Approaches for Strengthening Clusters</a:t>
            </a:r>
            <a:endParaRPr lang="en-US" dirty="0">
              <a:effectLst/>
            </a:endParaRPr>
          </a:p>
        </p:txBody>
      </p:sp>
    </p:spTree>
    <p:extLst>
      <p:ext uri="{BB962C8B-B14F-4D97-AF65-F5344CB8AC3E}">
        <p14:creationId xmlns:p14="http://schemas.microsoft.com/office/powerpoint/2010/main" val="1362837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C.A.R.E. Model</a:t>
            </a:r>
            <a:endParaRPr lang="en-US" dirty="0">
              <a:effectLst/>
            </a:endParaRPr>
          </a:p>
        </p:txBody>
      </p:sp>
      <p:sp>
        <p:nvSpPr>
          <p:cNvPr id="5" name="TextBox 4"/>
          <p:cNvSpPr txBox="1"/>
          <p:nvPr/>
        </p:nvSpPr>
        <p:spPr>
          <a:xfrm>
            <a:off x="2286000" y="6096000"/>
            <a:ext cx="4953000" cy="369332"/>
          </a:xfrm>
          <a:prstGeom prst="rect">
            <a:avLst/>
          </a:prstGeom>
          <a:noFill/>
        </p:spPr>
        <p:txBody>
          <a:bodyPr wrap="square" rtlCol="0">
            <a:spAutoFit/>
          </a:bodyPr>
          <a:lstStyle/>
          <a:p>
            <a:r>
              <a:rPr lang="en-US" dirty="0" smtClean="0"/>
              <a:t>Source:  </a:t>
            </a:r>
            <a:r>
              <a:rPr lang="en-US" dirty="0" err="1" smtClean="0"/>
              <a:t>Barta</a:t>
            </a:r>
            <a:r>
              <a:rPr lang="en-US" dirty="0" smtClean="0"/>
              <a:t>, et al (2010) CARE Model</a:t>
            </a:r>
            <a:endParaRPr lang="en-US" dirty="0"/>
          </a:p>
        </p:txBody>
      </p:sp>
      <p:sp>
        <p:nvSpPr>
          <p:cNvPr id="3" name="Rectangle 2"/>
          <p:cNvSpPr/>
          <p:nvPr/>
        </p:nvSpPr>
        <p:spPr>
          <a:xfrm>
            <a:off x="622448" y="3886200"/>
            <a:ext cx="7924800" cy="1600200"/>
          </a:xfrm>
          <a:prstGeom prst="rect">
            <a:avLst/>
          </a:prstGeom>
          <a:solidFill>
            <a:srgbClr val="262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Foundation</a:t>
            </a:r>
          </a:p>
          <a:p>
            <a:pPr algn="ctr"/>
            <a:r>
              <a:rPr lang="en-US" dirty="0" smtClean="0"/>
              <a:t> of Economic Growth</a:t>
            </a:r>
            <a:endParaRPr lang="en-US" dirty="0"/>
          </a:p>
        </p:txBody>
      </p:sp>
      <p:sp>
        <p:nvSpPr>
          <p:cNvPr id="6" name="Rectangle 5"/>
          <p:cNvSpPr/>
          <p:nvPr/>
        </p:nvSpPr>
        <p:spPr>
          <a:xfrm>
            <a:off x="622448" y="2209800"/>
            <a:ext cx="1981200" cy="1676400"/>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C</a:t>
            </a:r>
            <a:r>
              <a:rPr lang="en-US" dirty="0" smtClean="0">
                <a:solidFill>
                  <a:schemeClr val="bg1"/>
                </a:solidFill>
              </a:rPr>
              <a:t>reation</a:t>
            </a:r>
            <a:endParaRPr lang="en-US" dirty="0">
              <a:solidFill>
                <a:schemeClr val="bg1"/>
              </a:solidFill>
            </a:endParaRPr>
          </a:p>
        </p:txBody>
      </p:sp>
      <p:sp>
        <p:nvSpPr>
          <p:cNvPr id="7" name="Rectangle 6"/>
          <p:cNvSpPr/>
          <p:nvPr/>
        </p:nvSpPr>
        <p:spPr>
          <a:xfrm>
            <a:off x="2603648" y="2209800"/>
            <a:ext cx="1981200" cy="1676400"/>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A</a:t>
            </a:r>
            <a:r>
              <a:rPr lang="en-US" dirty="0" smtClean="0">
                <a:solidFill>
                  <a:schemeClr val="bg1"/>
                </a:solidFill>
              </a:rPr>
              <a:t>ttraction</a:t>
            </a:r>
            <a:endParaRPr lang="en-US" dirty="0">
              <a:solidFill>
                <a:schemeClr val="bg1"/>
              </a:solidFill>
            </a:endParaRPr>
          </a:p>
        </p:txBody>
      </p:sp>
      <p:sp>
        <p:nvSpPr>
          <p:cNvPr id="8" name="Rectangle 7"/>
          <p:cNvSpPr/>
          <p:nvPr/>
        </p:nvSpPr>
        <p:spPr>
          <a:xfrm>
            <a:off x="4584848" y="2209800"/>
            <a:ext cx="1981200" cy="1676400"/>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R</a:t>
            </a:r>
            <a:r>
              <a:rPr lang="en-US" dirty="0" smtClean="0">
                <a:solidFill>
                  <a:schemeClr val="bg1"/>
                </a:solidFill>
              </a:rPr>
              <a:t>etention</a:t>
            </a:r>
            <a:endParaRPr lang="en-US" dirty="0">
              <a:solidFill>
                <a:schemeClr val="bg1"/>
              </a:solidFill>
            </a:endParaRPr>
          </a:p>
        </p:txBody>
      </p:sp>
      <p:sp>
        <p:nvSpPr>
          <p:cNvPr id="9" name="Rectangle 8"/>
          <p:cNvSpPr/>
          <p:nvPr/>
        </p:nvSpPr>
        <p:spPr>
          <a:xfrm>
            <a:off x="6566048" y="2209800"/>
            <a:ext cx="1981200" cy="1676400"/>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E</a:t>
            </a:r>
            <a:r>
              <a:rPr lang="en-US" dirty="0" smtClean="0">
                <a:solidFill>
                  <a:schemeClr val="bg1"/>
                </a:solidFill>
              </a:rPr>
              <a:t>xpansion</a:t>
            </a:r>
            <a:endParaRPr lang="en-US" dirty="0">
              <a:solidFill>
                <a:schemeClr val="bg1"/>
              </a:solidFill>
            </a:endParaRPr>
          </a:p>
        </p:txBody>
      </p:sp>
    </p:spTree>
    <p:extLst>
      <p:ext uri="{BB962C8B-B14F-4D97-AF65-F5344CB8AC3E}">
        <p14:creationId xmlns:p14="http://schemas.microsoft.com/office/powerpoint/2010/main" val="127307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89074" y="2965832"/>
            <a:ext cx="5526126" cy="1225168"/>
          </a:xfrm>
          <a:prstGeom prst="rect">
            <a:avLst/>
          </a:prstGeom>
          <a:solidFill>
            <a:srgbClr val="262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Foundation</a:t>
            </a:r>
          </a:p>
          <a:p>
            <a:pPr algn="ctr"/>
            <a:r>
              <a:rPr lang="en-US" dirty="0" smtClean="0"/>
              <a:t> of Economic Growth</a:t>
            </a:r>
            <a:endParaRPr lang="en-US" dirty="0"/>
          </a:p>
        </p:txBody>
      </p:sp>
      <p:sp>
        <p:nvSpPr>
          <p:cNvPr id="2" name="Title 1"/>
          <p:cNvSpPr>
            <a:spLocks noGrp="1"/>
          </p:cNvSpPr>
          <p:nvPr>
            <p:ph type="title"/>
          </p:nvPr>
        </p:nvSpPr>
        <p:spPr>
          <a:xfrm>
            <a:off x="343712" y="599284"/>
            <a:ext cx="8228787" cy="830074"/>
          </a:xfrm>
        </p:spPr>
        <p:txBody>
          <a:bodyPr/>
          <a:lstStyle/>
          <a:p>
            <a:r>
              <a:rPr lang="en-US" dirty="0" smtClean="0">
                <a:effectLst/>
              </a:rPr>
              <a:t>Starting from a Solid Foundation</a:t>
            </a:r>
            <a:endParaRPr lang="en-US" dirty="0">
              <a:effectLst/>
            </a:endParaRPr>
          </a:p>
        </p:txBody>
      </p:sp>
      <p:sp>
        <p:nvSpPr>
          <p:cNvPr id="3" name="Content Placeholder 2"/>
          <p:cNvSpPr>
            <a:spLocks noGrp="1"/>
          </p:cNvSpPr>
          <p:nvPr>
            <p:ph idx="1"/>
          </p:nvPr>
        </p:nvSpPr>
        <p:spPr>
          <a:xfrm>
            <a:off x="685800" y="4502306"/>
            <a:ext cx="7886700" cy="1524000"/>
          </a:xfrm>
        </p:spPr>
        <p:txBody>
          <a:bodyPr numCol="2">
            <a:normAutofit lnSpcReduction="10000"/>
          </a:bodyPr>
          <a:lstStyle/>
          <a:p>
            <a:r>
              <a:rPr lang="en-US" dirty="0" smtClean="0"/>
              <a:t>Workforce development</a:t>
            </a:r>
          </a:p>
          <a:p>
            <a:r>
              <a:rPr lang="en-US" dirty="0" smtClean="0"/>
              <a:t>Healthcare	</a:t>
            </a:r>
          </a:p>
          <a:p>
            <a:r>
              <a:rPr lang="en-US" dirty="0" smtClean="0"/>
              <a:t>Public policy</a:t>
            </a:r>
          </a:p>
          <a:p>
            <a:endParaRPr lang="en-US" dirty="0" smtClean="0"/>
          </a:p>
          <a:p>
            <a:r>
              <a:rPr lang="en-US" dirty="0" smtClean="0"/>
              <a:t>Physical infrastructure</a:t>
            </a:r>
          </a:p>
          <a:p>
            <a:pPr lvl="1"/>
            <a:r>
              <a:rPr lang="en-US" dirty="0" smtClean="0"/>
              <a:t>Sufficient housing</a:t>
            </a:r>
          </a:p>
          <a:p>
            <a:pPr lvl="1"/>
            <a:r>
              <a:rPr lang="en-US" dirty="0" smtClean="0"/>
              <a:t>Adequate transportation systems</a:t>
            </a:r>
          </a:p>
          <a:p>
            <a:pPr lvl="1"/>
            <a:r>
              <a:rPr lang="en-US" dirty="0" smtClean="0"/>
              <a:t>Broadband access</a:t>
            </a:r>
          </a:p>
          <a:p>
            <a:pPr lvl="1"/>
            <a:r>
              <a:rPr lang="en-US" dirty="0" smtClean="0"/>
              <a:t>Water &amp; energy </a:t>
            </a:r>
          </a:p>
        </p:txBody>
      </p:sp>
      <p:sp>
        <p:nvSpPr>
          <p:cNvPr id="11" name="Rectangle 10"/>
          <p:cNvSpPr/>
          <p:nvPr/>
        </p:nvSpPr>
        <p:spPr>
          <a:xfrm>
            <a:off x="1789074" y="1770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C</a:t>
            </a:r>
            <a:r>
              <a:rPr lang="en-US" dirty="0" smtClean="0">
                <a:solidFill>
                  <a:schemeClr val="bg1"/>
                </a:solidFill>
              </a:rPr>
              <a:t>reation</a:t>
            </a:r>
            <a:endParaRPr lang="en-US" dirty="0">
              <a:solidFill>
                <a:schemeClr val="bg1"/>
              </a:solidFill>
            </a:endParaRPr>
          </a:p>
        </p:txBody>
      </p:sp>
      <p:sp>
        <p:nvSpPr>
          <p:cNvPr id="12" name="Rectangle 11"/>
          <p:cNvSpPr/>
          <p:nvPr/>
        </p:nvSpPr>
        <p:spPr>
          <a:xfrm>
            <a:off x="3173522" y="1770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A</a:t>
            </a:r>
            <a:r>
              <a:rPr lang="en-US" dirty="0" smtClean="0">
                <a:solidFill>
                  <a:schemeClr val="bg1"/>
                </a:solidFill>
              </a:rPr>
              <a:t>ttraction</a:t>
            </a:r>
            <a:endParaRPr lang="en-US" dirty="0">
              <a:solidFill>
                <a:schemeClr val="bg1"/>
              </a:solidFill>
            </a:endParaRPr>
          </a:p>
        </p:txBody>
      </p:sp>
      <p:sp>
        <p:nvSpPr>
          <p:cNvPr id="13" name="Rectangle 12"/>
          <p:cNvSpPr/>
          <p:nvPr/>
        </p:nvSpPr>
        <p:spPr>
          <a:xfrm>
            <a:off x="4528735" y="1770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R</a:t>
            </a:r>
            <a:r>
              <a:rPr lang="en-US" dirty="0" smtClean="0">
                <a:solidFill>
                  <a:schemeClr val="bg1"/>
                </a:solidFill>
              </a:rPr>
              <a:t>etention</a:t>
            </a:r>
            <a:endParaRPr lang="en-US" dirty="0">
              <a:solidFill>
                <a:schemeClr val="bg1"/>
              </a:solidFill>
            </a:endParaRPr>
          </a:p>
        </p:txBody>
      </p:sp>
      <p:sp>
        <p:nvSpPr>
          <p:cNvPr id="14" name="Rectangle 13"/>
          <p:cNvSpPr/>
          <p:nvPr/>
        </p:nvSpPr>
        <p:spPr>
          <a:xfrm>
            <a:off x="5930752" y="1770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E</a:t>
            </a:r>
            <a:r>
              <a:rPr lang="en-US" dirty="0" smtClean="0">
                <a:solidFill>
                  <a:schemeClr val="bg1"/>
                </a:solidFill>
              </a:rPr>
              <a:t>xpansion</a:t>
            </a:r>
            <a:endParaRPr lang="en-US" dirty="0">
              <a:solidFill>
                <a:schemeClr val="bg1"/>
              </a:solidFill>
            </a:endParaRPr>
          </a:p>
        </p:txBody>
      </p:sp>
      <p:sp>
        <p:nvSpPr>
          <p:cNvPr id="4" name="Right Arrow 3"/>
          <p:cNvSpPr/>
          <p:nvPr/>
        </p:nvSpPr>
        <p:spPr>
          <a:xfrm>
            <a:off x="838200" y="3429000"/>
            <a:ext cx="838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9501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97322" y="1143000"/>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A</a:t>
            </a:r>
            <a:r>
              <a:rPr lang="en-US" dirty="0" smtClean="0">
                <a:solidFill>
                  <a:schemeClr val="bg1"/>
                </a:solidFill>
              </a:rPr>
              <a:t>ttraction</a:t>
            </a:r>
            <a:endParaRPr lang="en-US" dirty="0">
              <a:solidFill>
                <a:schemeClr val="bg1"/>
              </a:solidFill>
            </a:endParaRPr>
          </a:p>
        </p:txBody>
      </p:sp>
      <p:sp>
        <p:nvSpPr>
          <p:cNvPr id="2" name="Title 1"/>
          <p:cNvSpPr>
            <a:spLocks noGrp="1"/>
          </p:cNvSpPr>
          <p:nvPr>
            <p:ph type="title"/>
          </p:nvPr>
        </p:nvSpPr>
        <p:spPr>
          <a:xfrm>
            <a:off x="638175" y="389126"/>
            <a:ext cx="7886700" cy="830074"/>
          </a:xfrm>
        </p:spPr>
        <p:txBody>
          <a:bodyPr>
            <a:normAutofit/>
          </a:bodyPr>
          <a:lstStyle/>
          <a:p>
            <a:r>
              <a:rPr lang="en-US" u="sng" dirty="0" smtClean="0">
                <a:solidFill>
                  <a:srgbClr val="1B75BB"/>
                </a:solidFill>
                <a:effectLst/>
              </a:rPr>
              <a:t>C</a:t>
            </a:r>
            <a:r>
              <a:rPr lang="en-US" dirty="0" smtClean="0">
                <a:effectLst/>
              </a:rPr>
              <a:t>.A.R.E.</a:t>
            </a:r>
            <a:endParaRPr lang="en-US" dirty="0">
              <a:effectLst/>
            </a:endParaRPr>
          </a:p>
        </p:txBody>
      </p:sp>
      <p:sp>
        <p:nvSpPr>
          <p:cNvPr id="3" name="Content Placeholder 2"/>
          <p:cNvSpPr>
            <a:spLocks noGrp="1"/>
          </p:cNvSpPr>
          <p:nvPr>
            <p:ph idx="1"/>
          </p:nvPr>
        </p:nvSpPr>
        <p:spPr>
          <a:xfrm>
            <a:off x="656463" y="3563426"/>
            <a:ext cx="7886700" cy="2743200"/>
          </a:xfrm>
        </p:spPr>
        <p:txBody>
          <a:bodyPr>
            <a:normAutofit lnSpcReduction="10000"/>
          </a:bodyPr>
          <a:lstStyle/>
          <a:p>
            <a:endParaRPr lang="en-US" sz="2000" b="1" dirty="0" smtClean="0"/>
          </a:p>
          <a:p>
            <a:pPr marL="0" indent="0">
              <a:buNone/>
            </a:pPr>
            <a:endParaRPr lang="en-US" sz="2000" b="1" dirty="0" smtClean="0"/>
          </a:p>
          <a:p>
            <a:pPr lvl="1"/>
            <a:r>
              <a:rPr lang="en-US" sz="2000" dirty="0" smtClean="0"/>
              <a:t>Are there individuals in the region interested in starting a new business? </a:t>
            </a:r>
          </a:p>
          <a:p>
            <a:pPr marL="342900" lvl="1" indent="0">
              <a:buNone/>
            </a:pPr>
            <a:endParaRPr lang="en-US" sz="2000" dirty="0" smtClean="0"/>
          </a:p>
          <a:p>
            <a:pPr lvl="1"/>
            <a:r>
              <a:rPr lang="en-US" sz="2000" dirty="0" smtClean="0"/>
              <a:t>Are there entrepreneurship training programs in place to build capacity?</a:t>
            </a:r>
          </a:p>
          <a:p>
            <a:pPr marL="342900" lvl="1" indent="0">
              <a:buNone/>
            </a:pPr>
            <a:endParaRPr lang="en-US" sz="2000" dirty="0" smtClean="0"/>
          </a:p>
          <a:p>
            <a:pPr lvl="1"/>
            <a:r>
              <a:rPr lang="en-US" sz="2000" dirty="0" smtClean="0"/>
              <a:t>Are there channels for accessing capital? </a:t>
            </a:r>
          </a:p>
          <a:p>
            <a:pPr marL="342900" lvl="1" indent="0">
              <a:buNone/>
            </a:pPr>
            <a:endParaRPr lang="en-US" dirty="0"/>
          </a:p>
        </p:txBody>
      </p:sp>
      <p:sp>
        <p:nvSpPr>
          <p:cNvPr id="8" name="Rectangle 7"/>
          <p:cNvSpPr/>
          <p:nvPr/>
        </p:nvSpPr>
        <p:spPr>
          <a:xfrm>
            <a:off x="1712874" y="2338258"/>
            <a:ext cx="5526126" cy="1225168"/>
          </a:xfrm>
          <a:prstGeom prst="rect">
            <a:avLst/>
          </a:prstGeom>
          <a:solidFill>
            <a:srgbClr val="262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Foundation</a:t>
            </a:r>
          </a:p>
          <a:p>
            <a:pPr algn="ctr"/>
            <a:r>
              <a:rPr lang="en-US" dirty="0" smtClean="0"/>
              <a:t> of Economic Growth</a:t>
            </a:r>
            <a:endParaRPr lang="en-US" dirty="0"/>
          </a:p>
        </p:txBody>
      </p:sp>
      <p:sp>
        <p:nvSpPr>
          <p:cNvPr id="9" name="Rectangle 8"/>
          <p:cNvSpPr/>
          <p:nvPr/>
        </p:nvSpPr>
        <p:spPr>
          <a:xfrm>
            <a:off x="1712874" y="1143000"/>
            <a:ext cx="1384448" cy="119525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smtClean="0">
                <a:solidFill>
                  <a:srgbClr val="262261"/>
                </a:solidFill>
              </a:rPr>
              <a:t>C</a:t>
            </a:r>
            <a:r>
              <a:rPr lang="en-US" dirty="0" smtClean="0">
                <a:solidFill>
                  <a:srgbClr val="262261"/>
                </a:solidFill>
              </a:rPr>
              <a:t>reation</a:t>
            </a:r>
            <a:endParaRPr lang="en-US" dirty="0">
              <a:solidFill>
                <a:srgbClr val="262261"/>
              </a:solidFill>
            </a:endParaRPr>
          </a:p>
        </p:txBody>
      </p:sp>
      <p:sp>
        <p:nvSpPr>
          <p:cNvPr id="11" name="Rectangle 10"/>
          <p:cNvSpPr/>
          <p:nvPr/>
        </p:nvSpPr>
        <p:spPr>
          <a:xfrm>
            <a:off x="4452535" y="1143000"/>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R</a:t>
            </a:r>
            <a:r>
              <a:rPr lang="en-US" dirty="0" smtClean="0">
                <a:solidFill>
                  <a:schemeClr val="bg1"/>
                </a:solidFill>
              </a:rPr>
              <a:t>etention</a:t>
            </a:r>
            <a:endParaRPr lang="en-US" dirty="0">
              <a:solidFill>
                <a:schemeClr val="bg1"/>
              </a:solidFill>
            </a:endParaRPr>
          </a:p>
        </p:txBody>
      </p:sp>
      <p:sp>
        <p:nvSpPr>
          <p:cNvPr id="12" name="Rectangle 11"/>
          <p:cNvSpPr/>
          <p:nvPr/>
        </p:nvSpPr>
        <p:spPr>
          <a:xfrm>
            <a:off x="5854552" y="1143000"/>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E</a:t>
            </a:r>
            <a:r>
              <a:rPr lang="en-US" dirty="0" smtClean="0">
                <a:solidFill>
                  <a:schemeClr val="bg1"/>
                </a:solidFill>
              </a:rPr>
              <a:t>xpansion</a:t>
            </a:r>
            <a:endParaRPr lang="en-US" dirty="0">
              <a:solidFill>
                <a:schemeClr val="bg1"/>
              </a:solidFill>
            </a:endParaRPr>
          </a:p>
        </p:txBody>
      </p:sp>
    </p:spTree>
    <p:extLst>
      <p:ext uri="{BB962C8B-B14F-4D97-AF65-F5344CB8AC3E}">
        <p14:creationId xmlns:p14="http://schemas.microsoft.com/office/powerpoint/2010/main" val="27228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97322" y="1389574"/>
            <a:ext cx="1384448" cy="119525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smtClean="0">
                <a:solidFill>
                  <a:srgbClr val="262261"/>
                </a:solidFill>
              </a:rPr>
              <a:t>A</a:t>
            </a:r>
            <a:r>
              <a:rPr lang="en-US" dirty="0" smtClean="0">
                <a:solidFill>
                  <a:srgbClr val="262261"/>
                </a:solidFill>
              </a:rPr>
              <a:t>ttraction</a:t>
            </a:r>
            <a:endParaRPr lang="en-US" dirty="0">
              <a:solidFill>
                <a:srgbClr val="262261"/>
              </a:solidFill>
            </a:endParaRPr>
          </a:p>
        </p:txBody>
      </p:sp>
      <p:sp>
        <p:nvSpPr>
          <p:cNvPr id="2" name="Title 1"/>
          <p:cNvSpPr>
            <a:spLocks noGrp="1"/>
          </p:cNvSpPr>
          <p:nvPr>
            <p:ph type="title"/>
          </p:nvPr>
        </p:nvSpPr>
        <p:spPr>
          <a:xfrm>
            <a:off x="628650" y="465326"/>
            <a:ext cx="7886700" cy="830074"/>
          </a:xfrm>
        </p:spPr>
        <p:txBody>
          <a:bodyPr/>
          <a:lstStyle/>
          <a:p>
            <a:r>
              <a:rPr lang="en-US" dirty="0" smtClean="0">
                <a:effectLst/>
              </a:rPr>
              <a:t>C.</a:t>
            </a:r>
            <a:r>
              <a:rPr lang="en-US" u="sng" dirty="0" smtClean="0">
                <a:solidFill>
                  <a:srgbClr val="0070C0"/>
                </a:solidFill>
                <a:effectLst/>
              </a:rPr>
              <a:t>A</a:t>
            </a:r>
            <a:r>
              <a:rPr lang="en-US" dirty="0" smtClean="0">
                <a:solidFill>
                  <a:srgbClr val="0070C0"/>
                </a:solidFill>
                <a:effectLst/>
              </a:rPr>
              <a:t>.</a:t>
            </a:r>
            <a:r>
              <a:rPr lang="en-US" dirty="0" smtClean="0">
                <a:effectLst/>
              </a:rPr>
              <a:t>R.E</a:t>
            </a:r>
            <a:endParaRPr lang="en-US" dirty="0">
              <a:effectLst/>
            </a:endParaRPr>
          </a:p>
        </p:txBody>
      </p:sp>
      <p:sp>
        <p:nvSpPr>
          <p:cNvPr id="3" name="Content Placeholder 2"/>
          <p:cNvSpPr>
            <a:spLocks noGrp="1"/>
          </p:cNvSpPr>
          <p:nvPr>
            <p:ph idx="1"/>
          </p:nvPr>
        </p:nvSpPr>
        <p:spPr>
          <a:xfrm>
            <a:off x="509185" y="3657600"/>
            <a:ext cx="7886700" cy="2971800"/>
          </a:xfrm>
        </p:spPr>
        <p:txBody>
          <a:bodyPr>
            <a:normAutofit/>
          </a:bodyPr>
          <a:lstStyle/>
          <a:p>
            <a:pPr marL="0" indent="0">
              <a:buNone/>
            </a:pPr>
            <a:endParaRPr lang="en-US" sz="2000" b="1" dirty="0" smtClean="0"/>
          </a:p>
          <a:p>
            <a:r>
              <a:rPr lang="en-US" sz="2300" dirty="0" smtClean="0"/>
              <a:t>Are there specific types of firms the region could attract to fill the leakage gap? </a:t>
            </a:r>
          </a:p>
          <a:p>
            <a:pPr marL="0" indent="0">
              <a:buNone/>
            </a:pPr>
            <a:endParaRPr lang="en-US" sz="2300" dirty="0" smtClean="0"/>
          </a:p>
          <a:p>
            <a:r>
              <a:rPr lang="en-US" sz="2300" dirty="0" smtClean="0"/>
              <a:t>What strategies are in place to target these specific industries?</a:t>
            </a:r>
          </a:p>
          <a:p>
            <a:pPr marL="0" indent="0">
              <a:buNone/>
            </a:pPr>
            <a:r>
              <a:rPr lang="en-US" sz="2300" dirty="0" smtClean="0"/>
              <a:t> </a:t>
            </a:r>
          </a:p>
          <a:p>
            <a:r>
              <a:rPr lang="en-US" sz="2300" dirty="0" smtClean="0"/>
              <a:t>What do these industries need to be lured to the region? </a:t>
            </a:r>
            <a:endParaRPr lang="en-US" sz="2300" dirty="0"/>
          </a:p>
        </p:txBody>
      </p:sp>
      <p:sp>
        <p:nvSpPr>
          <p:cNvPr id="5" name="Rectangle 4"/>
          <p:cNvSpPr/>
          <p:nvPr/>
        </p:nvSpPr>
        <p:spPr>
          <a:xfrm>
            <a:off x="1712874" y="2584832"/>
            <a:ext cx="5526126" cy="1225168"/>
          </a:xfrm>
          <a:prstGeom prst="rect">
            <a:avLst/>
          </a:prstGeom>
          <a:solidFill>
            <a:srgbClr val="262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Foundation</a:t>
            </a:r>
          </a:p>
          <a:p>
            <a:pPr algn="ctr"/>
            <a:r>
              <a:rPr lang="en-US" dirty="0" smtClean="0"/>
              <a:t> of Economic Growth</a:t>
            </a:r>
            <a:endParaRPr lang="en-US" dirty="0"/>
          </a:p>
        </p:txBody>
      </p:sp>
      <p:sp>
        <p:nvSpPr>
          <p:cNvPr id="6" name="Rectangle 5"/>
          <p:cNvSpPr/>
          <p:nvPr/>
        </p:nvSpPr>
        <p:spPr>
          <a:xfrm>
            <a:off x="1712874"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C</a:t>
            </a:r>
            <a:r>
              <a:rPr lang="en-US" dirty="0" smtClean="0">
                <a:solidFill>
                  <a:schemeClr val="bg1"/>
                </a:solidFill>
              </a:rPr>
              <a:t>reation</a:t>
            </a:r>
            <a:endParaRPr lang="en-US" dirty="0">
              <a:solidFill>
                <a:schemeClr val="bg1"/>
              </a:solidFill>
            </a:endParaRPr>
          </a:p>
        </p:txBody>
      </p:sp>
      <p:sp>
        <p:nvSpPr>
          <p:cNvPr id="8" name="Rectangle 7"/>
          <p:cNvSpPr/>
          <p:nvPr/>
        </p:nvSpPr>
        <p:spPr>
          <a:xfrm>
            <a:off x="4452535"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R</a:t>
            </a:r>
            <a:r>
              <a:rPr lang="en-US" dirty="0" smtClean="0">
                <a:solidFill>
                  <a:schemeClr val="bg1"/>
                </a:solidFill>
              </a:rPr>
              <a:t>etention</a:t>
            </a:r>
            <a:endParaRPr lang="en-US" dirty="0">
              <a:solidFill>
                <a:schemeClr val="bg1"/>
              </a:solidFill>
            </a:endParaRPr>
          </a:p>
        </p:txBody>
      </p:sp>
      <p:sp>
        <p:nvSpPr>
          <p:cNvPr id="9" name="Rectangle 8"/>
          <p:cNvSpPr/>
          <p:nvPr/>
        </p:nvSpPr>
        <p:spPr>
          <a:xfrm>
            <a:off x="5854552"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E</a:t>
            </a:r>
            <a:r>
              <a:rPr lang="en-US" dirty="0" smtClean="0">
                <a:solidFill>
                  <a:schemeClr val="bg1"/>
                </a:solidFill>
              </a:rPr>
              <a:t>xpansion</a:t>
            </a:r>
            <a:endParaRPr lang="en-US" dirty="0">
              <a:solidFill>
                <a:schemeClr val="bg1"/>
              </a:solidFill>
            </a:endParaRPr>
          </a:p>
        </p:txBody>
      </p:sp>
    </p:spTree>
    <p:extLst>
      <p:ext uri="{BB962C8B-B14F-4D97-AF65-F5344CB8AC3E}">
        <p14:creationId xmlns:p14="http://schemas.microsoft.com/office/powerpoint/2010/main" val="3689599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52535" y="1389574"/>
            <a:ext cx="1384448" cy="119525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smtClean="0">
                <a:solidFill>
                  <a:srgbClr val="262261"/>
                </a:solidFill>
              </a:rPr>
              <a:t>R</a:t>
            </a:r>
            <a:r>
              <a:rPr lang="en-US" dirty="0" smtClean="0">
                <a:solidFill>
                  <a:srgbClr val="262261"/>
                </a:solidFill>
              </a:rPr>
              <a:t>etention</a:t>
            </a:r>
            <a:endParaRPr lang="en-US" dirty="0">
              <a:solidFill>
                <a:srgbClr val="262261"/>
              </a:solidFill>
            </a:endParaRPr>
          </a:p>
        </p:txBody>
      </p:sp>
      <p:sp>
        <p:nvSpPr>
          <p:cNvPr id="2" name="Title 1"/>
          <p:cNvSpPr>
            <a:spLocks noGrp="1"/>
          </p:cNvSpPr>
          <p:nvPr>
            <p:ph type="title"/>
          </p:nvPr>
        </p:nvSpPr>
        <p:spPr>
          <a:xfrm>
            <a:off x="628650" y="457200"/>
            <a:ext cx="7886700" cy="830074"/>
          </a:xfrm>
        </p:spPr>
        <p:txBody>
          <a:bodyPr/>
          <a:lstStyle/>
          <a:p>
            <a:r>
              <a:rPr lang="en-US" dirty="0" smtClean="0">
                <a:effectLst/>
              </a:rPr>
              <a:t>C.A.</a:t>
            </a:r>
            <a:r>
              <a:rPr lang="en-US" u="sng" dirty="0" smtClean="0">
                <a:solidFill>
                  <a:srgbClr val="0070C0"/>
                </a:solidFill>
                <a:effectLst/>
              </a:rPr>
              <a:t>R</a:t>
            </a:r>
            <a:r>
              <a:rPr lang="en-US" dirty="0" smtClean="0">
                <a:solidFill>
                  <a:srgbClr val="0070C0"/>
                </a:solidFill>
                <a:effectLst/>
              </a:rPr>
              <a:t>.</a:t>
            </a:r>
            <a:r>
              <a:rPr lang="en-US" dirty="0" smtClean="0">
                <a:effectLst/>
              </a:rPr>
              <a:t>E.</a:t>
            </a:r>
            <a:endParaRPr lang="en-US" dirty="0">
              <a:effectLst/>
            </a:endParaRPr>
          </a:p>
        </p:txBody>
      </p:sp>
      <p:sp>
        <p:nvSpPr>
          <p:cNvPr id="3" name="Content Placeholder 2"/>
          <p:cNvSpPr>
            <a:spLocks noGrp="1"/>
          </p:cNvSpPr>
          <p:nvPr>
            <p:ph idx="1"/>
          </p:nvPr>
        </p:nvSpPr>
        <p:spPr>
          <a:xfrm>
            <a:off x="762000" y="3889248"/>
            <a:ext cx="7886700" cy="2514600"/>
          </a:xfrm>
        </p:spPr>
        <p:txBody>
          <a:bodyPr>
            <a:normAutofit lnSpcReduction="10000"/>
          </a:bodyPr>
          <a:lstStyle/>
          <a:p>
            <a:r>
              <a:rPr lang="en-US" sz="2300" dirty="0" smtClean="0"/>
              <a:t>What firms are currently contributing to the cluster?</a:t>
            </a:r>
          </a:p>
          <a:p>
            <a:pPr marL="0" indent="0">
              <a:buNone/>
            </a:pPr>
            <a:r>
              <a:rPr lang="en-US" sz="2300" dirty="0" smtClean="0"/>
              <a:t> </a:t>
            </a:r>
          </a:p>
          <a:p>
            <a:r>
              <a:rPr lang="en-US" sz="2300" dirty="0" smtClean="0"/>
              <a:t>Are these firms facing any common threats to survival in the region?</a:t>
            </a:r>
          </a:p>
          <a:p>
            <a:pPr marL="0" indent="0">
              <a:buNone/>
            </a:pPr>
            <a:endParaRPr lang="en-US" sz="2300" dirty="0" smtClean="0"/>
          </a:p>
          <a:p>
            <a:r>
              <a:rPr lang="en-US" sz="2300" dirty="0" smtClean="0"/>
              <a:t>Do these firms need any particular programs, resources, policies in order to continue operation in the region? </a:t>
            </a:r>
          </a:p>
        </p:txBody>
      </p:sp>
      <p:sp>
        <p:nvSpPr>
          <p:cNvPr id="5" name="Rectangle 4"/>
          <p:cNvSpPr/>
          <p:nvPr/>
        </p:nvSpPr>
        <p:spPr>
          <a:xfrm>
            <a:off x="1712874" y="2584832"/>
            <a:ext cx="5526126" cy="1225168"/>
          </a:xfrm>
          <a:prstGeom prst="rect">
            <a:avLst/>
          </a:prstGeom>
          <a:solidFill>
            <a:srgbClr val="262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Foundation</a:t>
            </a:r>
          </a:p>
          <a:p>
            <a:pPr algn="ctr"/>
            <a:r>
              <a:rPr lang="en-US" dirty="0" smtClean="0"/>
              <a:t> of Economic Growth</a:t>
            </a:r>
            <a:endParaRPr lang="en-US" dirty="0"/>
          </a:p>
        </p:txBody>
      </p:sp>
      <p:sp>
        <p:nvSpPr>
          <p:cNvPr id="6" name="Rectangle 5"/>
          <p:cNvSpPr/>
          <p:nvPr/>
        </p:nvSpPr>
        <p:spPr>
          <a:xfrm>
            <a:off x="1712874"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C</a:t>
            </a:r>
            <a:r>
              <a:rPr lang="en-US" dirty="0" smtClean="0">
                <a:solidFill>
                  <a:schemeClr val="bg1"/>
                </a:solidFill>
              </a:rPr>
              <a:t>reation</a:t>
            </a:r>
            <a:endParaRPr lang="en-US" dirty="0">
              <a:solidFill>
                <a:schemeClr val="bg1"/>
              </a:solidFill>
            </a:endParaRPr>
          </a:p>
        </p:txBody>
      </p:sp>
      <p:sp>
        <p:nvSpPr>
          <p:cNvPr id="7" name="Rectangle 6"/>
          <p:cNvSpPr/>
          <p:nvPr/>
        </p:nvSpPr>
        <p:spPr>
          <a:xfrm>
            <a:off x="3097322"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A</a:t>
            </a:r>
            <a:r>
              <a:rPr lang="en-US" dirty="0" smtClean="0">
                <a:solidFill>
                  <a:schemeClr val="bg1"/>
                </a:solidFill>
              </a:rPr>
              <a:t>ttraction</a:t>
            </a:r>
            <a:endParaRPr lang="en-US" dirty="0">
              <a:solidFill>
                <a:schemeClr val="bg1"/>
              </a:solidFill>
            </a:endParaRPr>
          </a:p>
        </p:txBody>
      </p:sp>
      <p:sp>
        <p:nvSpPr>
          <p:cNvPr id="9" name="Rectangle 8"/>
          <p:cNvSpPr/>
          <p:nvPr/>
        </p:nvSpPr>
        <p:spPr>
          <a:xfrm>
            <a:off x="5854552"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E</a:t>
            </a:r>
            <a:r>
              <a:rPr lang="en-US" dirty="0" smtClean="0">
                <a:solidFill>
                  <a:schemeClr val="bg1"/>
                </a:solidFill>
              </a:rPr>
              <a:t>xpansion</a:t>
            </a:r>
            <a:endParaRPr lang="en-US" dirty="0">
              <a:solidFill>
                <a:schemeClr val="bg1"/>
              </a:solidFill>
            </a:endParaRPr>
          </a:p>
        </p:txBody>
      </p:sp>
    </p:spTree>
    <p:extLst>
      <p:ext uri="{BB962C8B-B14F-4D97-AF65-F5344CB8AC3E}">
        <p14:creationId xmlns:p14="http://schemas.microsoft.com/office/powerpoint/2010/main" val="4130331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5915" y="1905000"/>
            <a:ext cx="4007580" cy="2667000"/>
          </a:xfrm>
          <a:prstGeom prst="rect">
            <a:avLst/>
          </a:prstGeom>
        </p:spPr>
      </p:pic>
      <p:sp>
        <p:nvSpPr>
          <p:cNvPr id="2" name="Title 1"/>
          <p:cNvSpPr>
            <a:spLocks noGrp="1"/>
          </p:cNvSpPr>
          <p:nvPr>
            <p:ph type="title"/>
          </p:nvPr>
        </p:nvSpPr>
        <p:spPr>
          <a:xfrm>
            <a:off x="609600" y="541526"/>
            <a:ext cx="7886700" cy="830074"/>
          </a:xfrm>
        </p:spPr>
        <p:txBody>
          <a:bodyPr/>
          <a:lstStyle/>
          <a:p>
            <a:r>
              <a:rPr lang="en-US" dirty="0" smtClean="0">
                <a:effectLst/>
              </a:rPr>
              <a:t>Review</a:t>
            </a:r>
            <a:endParaRPr lang="en-US" dirty="0">
              <a:effectLst/>
            </a:endParaRPr>
          </a:p>
        </p:txBody>
      </p:sp>
      <p:sp>
        <p:nvSpPr>
          <p:cNvPr id="3" name="Content Placeholder 2"/>
          <p:cNvSpPr>
            <a:spLocks noGrp="1"/>
          </p:cNvSpPr>
          <p:nvPr>
            <p:ph idx="1"/>
          </p:nvPr>
        </p:nvSpPr>
        <p:spPr>
          <a:xfrm>
            <a:off x="762000" y="1752600"/>
            <a:ext cx="4191000" cy="3355975"/>
          </a:xfrm>
        </p:spPr>
        <p:txBody>
          <a:bodyPr>
            <a:normAutofit/>
          </a:bodyPr>
          <a:lstStyle/>
          <a:p>
            <a:r>
              <a:rPr lang="en-US" sz="2400" dirty="0" smtClean="0"/>
              <a:t>Clusters you selected to explore in greater detail.</a:t>
            </a:r>
          </a:p>
          <a:p>
            <a:pPr marL="0" indent="0">
              <a:buNone/>
            </a:pPr>
            <a:endParaRPr lang="en-US" sz="2400" dirty="0" smtClean="0"/>
          </a:p>
          <a:p>
            <a:r>
              <a:rPr lang="en-US" sz="2400" dirty="0" smtClean="0"/>
              <a:t>Justification for selecting these clusters</a:t>
            </a:r>
          </a:p>
          <a:p>
            <a:pPr marL="0" indent="0">
              <a:buNone/>
            </a:pPr>
            <a:endParaRPr lang="en-US" sz="2400" dirty="0" smtClean="0"/>
          </a:p>
          <a:p>
            <a:r>
              <a:rPr lang="en-US" sz="2400" dirty="0" smtClean="0"/>
              <a:t>People you invited and/or interviewed</a:t>
            </a:r>
            <a:endParaRPr lang="en-US" sz="2400" dirty="0"/>
          </a:p>
        </p:txBody>
      </p:sp>
    </p:spTree>
    <p:extLst>
      <p:ext uri="{BB962C8B-B14F-4D97-AF65-F5344CB8AC3E}">
        <p14:creationId xmlns:p14="http://schemas.microsoft.com/office/powerpoint/2010/main" val="3648276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52535"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R</a:t>
            </a:r>
            <a:r>
              <a:rPr lang="en-US" dirty="0" smtClean="0">
                <a:solidFill>
                  <a:schemeClr val="bg1"/>
                </a:solidFill>
              </a:rPr>
              <a:t>etention</a:t>
            </a:r>
            <a:endParaRPr lang="en-US" dirty="0">
              <a:solidFill>
                <a:schemeClr val="bg1"/>
              </a:solidFill>
            </a:endParaRPr>
          </a:p>
        </p:txBody>
      </p:sp>
      <p:sp>
        <p:nvSpPr>
          <p:cNvPr id="2" name="Title 1"/>
          <p:cNvSpPr>
            <a:spLocks noGrp="1"/>
          </p:cNvSpPr>
          <p:nvPr>
            <p:ph type="title"/>
          </p:nvPr>
        </p:nvSpPr>
        <p:spPr>
          <a:xfrm>
            <a:off x="609600" y="457200"/>
            <a:ext cx="7886700" cy="830074"/>
          </a:xfrm>
        </p:spPr>
        <p:txBody>
          <a:bodyPr/>
          <a:lstStyle/>
          <a:p>
            <a:r>
              <a:rPr lang="en-US" dirty="0" smtClean="0">
                <a:effectLst/>
              </a:rPr>
              <a:t>C.A.R.</a:t>
            </a:r>
            <a:r>
              <a:rPr lang="en-US" u="sng" dirty="0" smtClean="0">
                <a:solidFill>
                  <a:srgbClr val="0070C0"/>
                </a:solidFill>
                <a:effectLst/>
              </a:rPr>
              <a:t>E</a:t>
            </a:r>
            <a:r>
              <a:rPr lang="en-US" dirty="0" smtClean="0">
                <a:solidFill>
                  <a:srgbClr val="0070C0"/>
                </a:solidFill>
                <a:effectLst/>
              </a:rPr>
              <a:t>.</a:t>
            </a:r>
            <a:endParaRPr lang="en-US" dirty="0">
              <a:solidFill>
                <a:srgbClr val="0070C0"/>
              </a:solidFill>
              <a:effectLst/>
            </a:endParaRPr>
          </a:p>
        </p:txBody>
      </p:sp>
      <p:sp>
        <p:nvSpPr>
          <p:cNvPr id="3" name="Content Placeholder 2"/>
          <p:cNvSpPr>
            <a:spLocks noGrp="1"/>
          </p:cNvSpPr>
          <p:nvPr>
            <p:ph idx="1"/>
          </p:nvPr>
        </p:nvSpPr>
        <p:spPr>
          <a:xfrm>
            <a:off x="762000" y="4038600"/>
            <a:ext cx="7886700" cy="2468310"/>
          </a:xfrm>
        </p:spPr>
        <p:txBody>
          <a:bodyPr>
            <a:normAutofit/>
          </a:bodyPr>
          <a:lstStyle/>
          <a:p>
            <a:r>
              <a:rPr lang="en-US" sz="2300" dirty="0" smtClean="0"/>
              <a:t>Could existing businesses expand to fulfill the needs of the cluster?</a:t>
            </a:r>
          </a:p>
          <a:p>
            <a:pPr marL="0" indent="0">
              <a:buNone/>
            </a:pPr>
            <a:endParaRPr lang="en-US" sz="2300" dirty="0" smtClean="0"/>
          </a:p>
          <a:p>
            <a:r>
              <a:rPr lang="en-US" sz="2300" dirty="0" smtClean="0"/>
              <a:t>What incentives or resources are needed to help these businesses expand?</a:t>
            </a:r>
            <a:endParaRPr lang="en-US" sz="2300" dirty="0"/>
          </a:p>
        </p:txBody>
      </p:sp>
      <p:sp>
        <p:nvSpPr>
          <p:cNvPr id="5" name="Rectangle 4"/>
          <p:cNvSpPr/>
          <p:nvPr/>
        </p:nvSpPr>
        <p:spPr>
          <a:xfrm>
            <a:off x="1712874" y="2584832"/>
            <a:ext cx="5526126" cy="1225168"/>
          </a:xfrm>
          <a:prstGeom prst="rect">
            <a:avLst/>
          </a:prstGeom>
          <a:solidFill>
            <a:srgbClr val="262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Foundation</a:t>
            </a:r>
          </a:p>
          <a:p>
            <a:pPr algn="ctr"/>
            <a:r>
              <a:rPr lang="en-US" dirty="0" smtClean="0"/>
              <a:t> of Economic Growth</a:t>
            </a:r>
            <a:endParaRPr lang="en-US" dirty="0"/>
          </a:p>
        </p:txBody>
      </p:sp>
      <p:sp>
        <p:nvSpPr>
          <p:cNvPr id="6" name="Rectangle 5"/>
          <p:cNvSpPr/>
          <p:nvPr/>
        </p:nvSpPr>
        <p:spPr>
          <a:xfrm>
            <a:off x="1712874"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C</a:t>
            </a:r>
            <a:r>
              <a:rPr lang="en-US" dirty="0" smtClean="0">
                <a:solidFill>
                  <a:schemeClr val="bg1"/>
                </a:solidFill>
              </a:rPr>
              <a:t>reation</a:t>
            </a:r>
            <a:endParaRPr lang="en-US" dirty="0">
              <a:solidFill>
                <a:schemeClr val="bg1"/>
              </a:solidFill>
            </a:endParaRPr>
          </a:p>
        </p:txBody>
      </p:sp>
      <p:sp>
        <p:nvSpPr>
          <p:cNvPr id="7" name="Rectangle 6"/>
          <p:cNvSpPr/>
          <p:nvPr/>
        </p:nvSpPr>
        <p:spPr>
          <a:xfrm>
            <a:off x="3097322" y="1389574"/>
            <a:ext cx="1384448" cy="1195258"/>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dirty="0" smtClean="0">
                <a:solidFill>
                  <a:schemeClr val="bg1"/>
                </a:solidFill>
              </a:rPr>
              <a:t>A</a:t>
            </a:r>
            <a:r>
              <a:rPr lang="en-US" dirty="0" smtClean="0">
                <a:solidFill>
                  <a:schemeClr val="bg1"/>
                </a:solidFill>
              </a:rPr>
              <a:t>ttraction</a:t>
            </a:r>
            <a:endParaRPr lang="en-US" dirty="0">
              <a:solidFill>
                <a:schemeClr val="bg1"/>
              </a:solidFill>
            </a:endParaRPr>
          </a:p>
        </p:txBody>
      </p:sp>
      <p:sp>
        <p:nvSpPr>
          <p:cNvPr id="9" name="Rectangle 8"/>
          <p:cNvSpPr/>
          <p:nvPr/>
        </p:nvSpPr>
        <p:spPr>
          <a:xfrm>
            <a:off x="5854552" y="1389574"/>
            <a:ext cx="1384448" cy="119525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dirty="0" smtClean="0">
                <a:solidFill>
                  <a:srgbClr val="262261"/>
                </a:solidFill>
              </a:rPr>
              <a:t>E</a:t>
            </a:r>
            <a:r>
              <a:rPr lang="en-US" dirty="0" smtClean="0">
                <a:solidFill>
                  <a:srgbClr val="262261"/>
                </a:solidFill>
              </a:rPr>
              <a:t>xpansion</a:t>
            </a:r>
            <a:endParaRPr lang="en-US" dirty="0">
              <a:solidFill>
                <a:srgbClr val="262261"/>
              </a:solidFill>
            </a:endParaRPr>
          </a:p>
        </p:txBody>
      </p:sp>
    </p:spTree>
    <p:extLst>
      <p:ext uri="{BB962C8B-B14F-4D97-AF65-F5344CB8AC3E}">
        <p14:creationId xmlns:p14="http://schemas.microsoft.com/office/powerpoint/2010/main" val="41365552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rPr>
              <a:t>C.A.R.E.:  Healthcare Example</a:t>
            </a:r>
            <a:endParaRPr lang="en-US" dirty="0">
              <a:effectLst/>
            </a:endParaRPr>
          </a:p>
        </p:txBody>
      </p:sp>
      <p:sp>
        <p:nvSpPr>
          <p:cNvPr id="3" name="Rectangle 2"/>
          <p:cNvSpPr/>
          <p:nvPr/>
        </p:nvSpPr>
        <p:spPr>
          <a:xfrm>
            <a:off x="622448" y="4191000"/>
            <a:ext cx="7924800" cy="1600200"/>
          </a:xfrm>
          <a:prstGeom prst="rect">
            <a:avLst/>
          </a:prstGeom>
          <a:solidFill>
            <a:srgbClr val="2622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FOUNDATION</a:t>
            </a:r>
          </a:p>
          <a:p>
            <a:pPr algn="ctr"/>
            <a:r>
              <a:rPr lang="en-US" dirty="0" smtClean="0"/>
              <a:t> Improved access to high speed Internet through a co-op.</a:t>
            </a:r>
            <a:endParaRPr lang="en-US" dirty="0"/>
          </a:p>
        </p:txBody>
      </p:sp>
      <p:sp>
        <p:nvSpPr>
          <p:cNvPr id="6" name="Rectangle 5"/>
          <p:cNvSpPr/>
          <p:nvPr/>
        </p:nvSpPr>
        <p:spPr>
          <a:xfrm>
            <a:off x="622448" y="1545951"/>
            <a:ext cx="1981200" cy="2645049"/>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en-US" sz="2000" b="1" dirty="0" smtClean="0">
                <a:solidFill>
                  <a:schemeClr val="bg1"/>
                </a:solidFill>
              </a:rPr>
              <a:t>CREATE</a:t>
            </a:r>
            <a:r>
              <a:rPr lang="en-US" sz="2000" dirty="0" smtClean="0">
                <a:solidFill>
                  <a:schemeClr val="bg1"/>
                </a:solidFill>
              </a:rPr>
              <a:t>:</a:t>
            </a:r>
          </a:p>
          <a:p>
            <a:pPr algn="ctr"/>
            <a:r>
              <a:rPr lang="en-US" sz="2000" dirty="0" smtClean="0">
                <a:solidFill>
                  <a:schemeClr val="bg1"/>
                </a:solidFill>
              </a:rPr>
              <a:t>Entrepreneur </a:t>
            </a:r>
            <a:r>
              <a:rPr lang="en-US" sz="2000" dirty="0">
                <a:solidFill>
                  <a:schemeClr val="bg1"/>
                </a:solidFill>
              </a:rPr>
              <a:t>starts a transportation </a:t>
            </a:r>
            <a:r>
              <a:rPr lang="en-US" sz="2000" dirty="0" smtClean="0">
                <a:solidFill>
                  <a:schemeClr val="bg1"/>
                </a:solidFill>
              </a:rPr>
              <a:t>service for patients.</a:t>
            </a:r>
            <a:endParaRPr lang="en-US" sz="2000" dirty="0">
              <a:solidFill>
                <a:schemeClr val="bg1"/>
              </a:solidFill>
            </a:endParaRPr>
          </a:p>
        </p:txBody>
      </p:sp>
      <p:sp>
        <p:nvSpPr>
          <p:cNvPr id="7" name="Rectangle 6"/>
          <p:cNvSpPr/>
          <p:nvPr/>
        </p:nvSpPr>
        <p:spPr>
          <a:xfrm>
            <a:off x="2603648" y="1545951"/>
            <a:ext cx="1981200" cy="2645049"/>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en-US" sz="2000" b="1" dirty="0" smtClean="0">
                <a:solidFill>
                  <a:schemeClr val="bg1"/>
                </a:solidFill>
              </a:rPr>
              <a:t>ATTRACT</a:t>
            </a:r>
            <a:r>
              <a:rPr lang="en-US" sz="2000" dirty="0" smtClean="0">
                <a:solidFill>
                  <a:schemeClr val="bg1"/>
                </a:solidFill>
              </a:rPr>
              <a:t>:</a:t>
            </a:r>
          </a:p>
          <a:p>
            <a:pPr algn="ctr"/>
            <a:r>
              <a:rPr lang="en-US" sz="2000" dirty="0" smtClean="0">
                <a:solidFill>
                  <a:schemeClr val="bg1"/>
                </a:solidFill>
              </a:rPr>
              <a:t>Hospital </a:t>
            </a:r>
            <a:r>
              <a:rPr lang="en-US" sz="2000" dirty="0">
                <a:solidFill>
                  <a:schemeClr val="bg1"/>
                </a:solidFill>
              </a:rPr>
              <a:t>attracts a part-time endocrinologist to fill a void. </a:t>
            </a:r>
          </a:p>
          <a:p>
            <a:pPr algn="ctr"/>
            <a:endParaRPr lang="en-US" sz="2000" dirty="0">
              <a:solidFill>
                <a:schemeClr val="bg1"/>
              </a:solidFill>
            </a:endParaRPr>
          </a:p>
        </p:txBody>
      </p:sp>
      <p:sp>
        <p:nvSpPr>
          <p:cNvPr id="8" name="Rectangle 7"/>
          <p:cNvSpPr/>
          <p:nvPr/>
        </p:nvSpPr>
        <p:spPr>
          <a:xfrm>
            <a:off x="4584848" y="1545951"/>
            <a:ext cx="1981200" cy="2645049"/>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en-US" sz="2000" b="1" dirty="0" smtClean="0">
                <a:solidFill>
                  <a:schemeClr val="bg1"/>
                </a:solidFill>
              </a:rPr>
              <a:t>RETENTION</a:t>
            </a:r>
            <a:r>
              <a:rPr lang="en-US" sz="2000" dirty="0" smtClean="0">
                <a:solidFill>
                  <a:schemeClr val="bg1"/>
                </a:solidFill>
              </a:rPr>
              <a:t>:</a:t>
            </a:r>
          </a:p>
          <a:p>
            <a:pPr algn="ctr"/>
            <a:r>
              <a:rPr lang="en-US" sz="2000" dirty="0" smtClean="0">
                <a:solidFill>
                  <a:schemeClr val="bg1"/>
                </a:solidFill>
              </a:rPr>
              <a:t>Marketing </a:t>
            </a:r>
            <a:r>
              <a:rPr lang="en-US" sz="2000" dirty="0">
                <a:solidFill>
                  <a:schemeClr val="bg1"/>
                </a:solidFill>
              </a:rPr>
              <a:t>firm hired to develop marketing strategies to attract more patients</a:t>
            </a:r>
          </a:p>
        </p:txBody>
      </p:sp>
      <p:sp>
        <p:nvSpPr>
          <p:cNvPr id="9" name="Rectangle 8"/>
          <p:cNvSpPr/>
          <p:nvPr/>
        </p:nvSpPr>
        <p:spPr>
          <a:xfrm>
            <a:off x="6566048" y="1545951"/>
            <a:ext cx="1981200" cy="2645049"/>
          </a:xfrm>
          <a:prstGeom prst="rect">
            <a:avLst/>
          </a:prstGeom>
          <a:solidFill>
            <a:srgbClr val="1B75BB"/>
          </a:solidFill>
        </p:spPr>
        <p:style>
          <a:lnRef idx="1">
            <a:schemeClr val="accent1"/>
          </a:lnRef>
          <a:fillRef idx="2">
            <a:schemeClr val="accent1"/>
          </a:fillRef>
          <a:effectRef idx="1">
            <a:schemeClr val="accent1"/>
          </a:effectRef>
          <a:fontRef idx="minor">
            <a:schemeClr val="dk1"/>
          </a:fontRef>
        </p:style>
        <p:txBody>
          <a:bodyPr rtlCol="0" anchor="t"/>
          <a:lstStyle/>
          <a:p>
            <a:pPr algn="ctr"/>
            <a:r>
              <a:rPr lang="en-US" sz="2000" b="1" dirty="0" smtClean="0">
                <a:solidFill>
                  <a:schemeClr val="bg1"/>
                </a:solidFill>
              </a:rPr>
              <a:t>EXPANSION</a:t>
            </a:r>
            <a:r>
              <a:rPr lang="en-US" sz="2000" dirty="0" smtClean="0">
                <a:solidFill>
                  <a:schemeClr val="bg1"/>
                </a:solidFill>
              </a:rPr>
              <a:t>:</a:t>
            </a:r>
          </a:p>
          <a:p>
            <a:pPr algn="ctr"/>
            <a:r>
              <a:rPr lang="en-US" sz="2000" dirty="0" smtClean="0">
                <a:solidFill>
                  <a:schemeClr val="bg1"/>
                </a:solidFill>
              </a:rPr>
              <a:t>Part-time </a:t>
            </a:r>
            <a:r>
              <a:rPr lang="en-US" sz="2000" dirty="0">
                <a:solidFill>
                  <a:schemeClr val="bg1"/>
                </a:solidFill>
              </a:rPr>
              <a:t>cardiologist and diagnostics lab expanded to full time</a:t>
            </a:r>
          </a:p>
        </p:txBody>
      </p:sp>
    </p:spTree>
    <p:extLst>
      <p:ext uri="{BB962C8B-B14F-4D97-AF65-F5344CB8AC3E}">
        <p14:creationId xmlns:p14="http://schemas.microsoft.com/office/powerpoint/2010/main" val="2140669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42900"/>
            <a:ext cx="6400800" cy="1143000"/>
          </a:xfrm>
        </p:spPr>
        <p:txBody>
          <a:bodyPr/>
          <a:lstStyle/>
          <a:p>
            <a:r>
              <a:rPr lang="en-US" dirty="0" smtClean="0"/>
              <a:t>Decision-Making Sweet Spot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9679331"/>
              </p:ext>
            </p:extLst>
          </p:nvPr>
        </p:nvGraphicFramePr>
        <p:xfrm>
          <a:off x="1333500" y="1373837"/>
          <a:ext cx="6705600" cy="483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Connector 10"/>
          <p:cNvCxnSpPr/>
          <p:nvPr/>
        </p:nvCxnSpPr>
        <p:spPr>
          <a:xfrm flipV="1">
            <a:off x="2791449" y="4554438"/>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05749" y="2828621"/>
            <a:ext cx="381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76232" y="1877291"/>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995433" y="2661683"/>
            <a:ext cx="4572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07404" y="5200286"/>
            <a:ext cx="0" cy="239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71633" y="4313595"/>
            <a:ext cx="381000" cy="239233"/>
          </a:xfrm>
          <a:prstGeom prst="line">
            <a:avLst/>
          </a:prstGeom>
        </p:spPr>
        <p:style>
          <a:lnRef idx="1">
            <a:schemeClr val="accent1"/>
          </a:lnRef>
          <a:fillRef idx="0">
            <a:schemeClr val="accent1"/>
          </a:fillRef>
          <a:effectRef idx="0">
            <a:schemeClr val="accent1"/>
          </a:effectRef>
          <a:fontRef idx="minor">
            <a:schemeClr val="tx1"/>
          </a:fontRef>
        </p:style>
      </p:cxnSp>
      <p:sp>
        <p:nvSpPr>
          <p:cNvPr id="12" name="Hexagon 11"/>
          <p:cNvSpPr/>
          <p:nvPr/>
        </p:nvSpPr>
        <p:spPr>
          <a:xfrm>
            <a:off x="4343400" y="3352800"/>
            <a:ext cx="685800" cy="609600"/>
          </a:xfrm>
          <a:prstGeom prst="hexagon">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791449" y="1177636"/>
            <a:ext cx="1766212" cy="2479964"/>
          </a:xfrm>
          <a:prstGeom prst="straightConnector1">
            <a:avLst/>
          </a:prstGeom>
          <a:ln w="57150">
            <a:solidFill>
              <a:srgbClr val="90024C"/>
            </a:solidFill>
            <a:tailEnd type="arrow"/>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2335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Prioritizing Opportunities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752600"/>
            <a:ext cx="3239190" cy="34551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0" y="1404013"/>
            <a:ext cx="4286250" cy="4286250"/>
          </a:xfrm>
          <a:prstGeom prst="rect">
            <a:avLst/>
          </a:prstGeom>
        </p:spPr>
      </p:pic>
      <p:sp>
        <p:nvSpPr>
          <p:cNvPr id="12" name="TextBox 11"/>
          <p:cNvSpPr txBox="1"/>
          <p:nvPr/>
        </p:nvSpPr>
        <p:spPr>
          <a:xfrm>
            <a:off x="3057870" y="2743200"/>
            <a:ext cx="2286000" cy="1200329"/>
          </a:xfrm>
          <a:prstGeom prst="rect">
            <a:avLst/>
          </a:prstGeom>
          <a:noFill/>
        </p:spPr>
        <p:txBody>
          <a:bodyPr wrap="square" rtlCol="0">
            <a:spAutoFit/>
          </a:bodyPr>
          <a:lstStyle/>
          <a:p>
            <a:pPr algn="ctr"/>
            <a:r>
              <a:rPr lang="en-US" sz="7200" b="1" dirty="0" smtClean="0">
                <a:ln w="9525">
                  <a:solidFill>
                    <a:schemeClr val="bg1"/>
                  </a:solidFill>
                  <a:prstDash val="solid"/>
                </a:ln>
                <a:effectLst>
                  <a:outerShdw blurRad="12700" dist="38100" dir="2700000" algn="tl" rotWithShape="0">
                    <a:schemeClr val="bg1">
                      <a:lumMod val="50000"/>
                    </a:schemeClr>
                  </a:outerShdw>
                </a:effectLst>
              </a:rPr>
              <a:t>VS.</a:t>
            </a:r>
            <a:endParaRPr lang="en-US" sz="72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8320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3400"/>
            <a:ext cx="7886700" cy="830074"/>
          </a:xfrm>
        </p:spPr>
        <p:txBody>
          <a:bodyPr>
            <a:normAutofit/>
          </a:bodyPr>
          <a:lstStyle/>
          <a:p>
            <a:r>
              <a:rPr lang="en-US" dirty="0" smtClean="0">
                <a:effectLst/>
              </a:rPr>
              <a:t>Shaping the Path</a:t>
            </a:r>
            <a:endParaRPr lang="en-US" dirty="0">
              <a:effectLst/>
            </a:endParaRPr>
          </a:p>
        </p:txBody>
      </p:sp>
      <p:sp>
        <p:nvSpPr>
          <p:cNvPr id="3" name="Content Placeholder 2"/>
          <p:cNvSpPr>
            <a:spLocks noGrp="1"/>
          </p:cNvSpPr>
          <p:nvPr>
            <p:ph idx="1"/>
          </p:nvPr>
        </p:nvSpPr>
        <p:spPr>
          <a:xfrm>
            <a:off x="381000" y="1676400"/>
            <a:ext cx="4080510" cy="3774857"/>
          </a:xfrm>
        </p:spPr>
        <p:txBody>
          <a:bodyPr>
            <a:noAutofit/>
          </a:bodyPr>
          <a:lstStyle/>
          <a:p>
            <a:r>
              <a:rPr lang="en-US" sz="2800" dirty="0" smtClean="0"/>
              <a:t>Focused modules</a:t>
            </a:r>
          </a:p>
          <a:p>
            <a:endParaRPr lang="en-US" sz="2800" dirty="0" smtClean="0"/>
          </a:p>
          <a:p>
            <a:r>
              <a:rPr lang="en-US" sz="2800" dirty="0" smtClean="0"/>
              <a:t>Additional information</a:t>
            </a:r>
          </a:p>
          <a:p>
            <a:endParaRPr lang="en-US" sz="2800" dirty="0" smtClean="0"/>
          </a:p>
          <a:p>
            <a:r>
              <a:rPr lang="en-US" sz="2800" dirty="0" smtClean="0"/>
              <a:t>Other?</a:t>
            </a:r>
          </a:p>
          <a:p>
            <a:endParaRPr lang="en-US" sz="25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493293"/>
            <a:ext cx="2946400" cy="4419600"/>
          </a:xfrm>
          <a:prstGeom prst="rect">
            <a:avLst/>
          </a:prstGeom>
        </p:spPr>
      </p:pic>
    </p:spTree>
    <p:extLst>
      <p:ext uri="{BB962C8B-B14F-4D97-AF65-F5344CB8AC3E}">
        <p14:creationId xmlns:p14="http://schemas.microsoft.com/office/powerpoint/2010/main" val="4727720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8397" y="934390"/>
            <a:ext cx="3800192" cy="2387600"/>
          </a:xfrm>
        </p:spPr>
        <p:txBody>
          <a:bodyPr/>
          <a:lstStyle/>
          <a:p>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9240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2438400"/>
            <a:ext cx="3702051" cy="2776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bubblechart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0601" y="533400"/>
            <a:ext cx="7086600" cy="5326047"/>
          </a:xfrm>
          <a:prstGeom prst="rect">
            <a:avLst/>
          </a:prstGeom>
        </p:spPr>
      </p:pic>
    </p:spTree>
    <p:extLst>
      <p:ext uri="{BB962C8B-B14F-4D97-AF65-F5344CB8AC3E}">
        <p14:creationId xmlns:p14="http://schemas.microsoft.com/office/powerpoint/2010/main" val="215596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6827" y="1576083"/>
            <a:ext cx="8285658" cy="4614889"/>
          </a:xfrm>
          <a:prstGeom prst="rect">
            <a:avLst/>
          </a:prstGeom>
        </p:spPr>
      </p:pic>
      <p:sp>
        <p:nvSpPr>
          <p:cNvPr id="10" name="Text Placeholder 9"/>
          <p:cNvSpPr>
            <a:spLocks noGrp="1"/>
          </p:cNvSpPr>
          <p:nvPr>
            <p:ph type="body" idx="28"/>
          </p:nvPr>
        </p:nvSpPr>
        <p:spPr/>
        <p:txBody>
          <a:bodyPr lIns="0" tIns="0" rIns="0" bIns="0"/>
          <a:lstStyle/>
          <a:p>
            <a:r>
              <a:rPr lang="en-US" dirty="0" smtClean="0">
                <a:solidFill>
                  <a:srgbClr val="208B9C"/>
                </a:solidFill>
              </a:rPr>
              <a:t>Industry and occupation</a:t>
            </a:r>
            <a:endParaRPr lang="en-US" dirty="0">
              <a:solidFill>
                <a:srgbClr val="208B9C"/>
              </a:solidFill>
            </a:endParaRPr>
          </a:p>
        </p:txBody>
      </p:sp>
      <p:sp>
        <p:nvSpPr>
          <p:cNvPr id="16" name="Text Placeholder 5"/>
          <p:cNvSpPr txBox="1">
            <a:spLocks/>
          </p:cNvSpPr>
          <p:nvPr/>
        </p:nvSpPr>
        <p:spPr>
          <a:xfrm>
            <a:off x="3124200" y="6583363"/>
            <a:ext cx="4239693" cy="147733"/>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defTabSz="914418">
              <a:defRPr/>
            </a:pPr>
            <a:r>
              <a:rPr lang="en-US" dirty="0">
                <a:solidFill>
                  <a:schemeClr val="bg1">
                    <a:lumMod val="65000"/>
                  </a:schemeClr>
                </a:solidFill>
                <a:latin typeface="Franklin Gothic Book"/>
              </a:rPr>
              <a:t>Note: Label includes cluster name, </a:t>
            </a:r>
            <a:r>
              <a:rPr lang="en-US" dirty="0">
                <a:solidFill>
                  <a:srgbClr val="FF0000"/>
                </a:solidFill>
                <a:latin typeface="Franklin Gothic Book"/>
              </a:rPr>
              <a:t>LQ 2013</a:t>
            </a:r>
            <a:r>
              <a:rPr lang="en-US" dirty="0">
                <a:solidFill>
                  <a:schemeClr val="bg1">
                    <a:lumMod val="65000"/>
                  </a:schemeClr>
                </a:solidFill>
                <a:latin typeface="Franklin Gothic Book"/>
              </a:rPr>
              <a:t>, and Employment </a:t>
            </a:r>
            <a:r>
              <a:rPr lang="en-US" dirty="0" smtClean="0">
                <a:solidFill>
                  <a:schemeClr val="bg1">
                    <a:lumMod val="65000"/>
                  </a:schemeClr>
                </a:solidFill>
                <a:latin typeface="Franklin Gothic Book"/>
              </a:rPr>
              <a:t>2013; NAICS 2012 definitions</a:t>
            </a:r>
            <a:endParaRPr lang="en-US" dirty="0">
              <a:solidFill>
                <a:schemeClr val="bg1">
                  <a:lumMod val="65000"/>
                </a:schemeClr>
              </a:solidFill>
              <a:latin typeface="Franklin Gothic Book"/>
            </a:endParaRPr>
          </a:p>
        </p:txBody>
      </p:sp>
      <p:sp>
        <p:nvSpPr>
          <p:cNvPr id="19" name="TextBox 1"/>
          <p:cNvSpPr txBox="1"/>
          <p:nvPr/>
        </p:nvSpPr>
        <p:spPr>
          <a:xfrm>
            <a:off x="517916" y="1537090"/>
            <a:ext cx="1617525" cy="3677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0070C0"/>
                </a:solidFill>
                <a:latin typeface="Arial Black" panose="020B0A04020102020204" pitchFamily="34" charset="0"/>
              </a:rPr>
              <a:t>Mature</a:t>
            </a:r>
          </a:p>
        </p:txBody>
      </p:sp>
      <p:sp>
        <p:nvSpPr>
          <p:cNvPr id="23" name="TextBox 1"/>
          <p:cNvSpPr txBox="1"/>
          <p:nvPr/>
        </p:nvSpPr>
        <p:spPr>
          <a:xfrm>
            <a:off x="8034859" y="1538094"/>
            <a:ext cx="789133" cy="2435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200" b="1" dirty="0">
                <a:solidFill>
                  <a:srgbClr val="FFC000"/>
                </a:solidFill>
                <a:latin typeface="Arial Black" panose="020B0A04020102020204" pitchFamily="34" charset="0"/>
              </a:rPr>
              <a:t>Star</a:t>
            </a:r>
          </a:p>
        </p:txBody>
      </p:sp>
      <p:sp>
        <p:nvSpPr>
          <p:cNvPr id="24" name="TextBox 1"/>
          <p:cNvSpPr txBox="1"/>
          <p:nvPr/>
        </p:nvSpPr>
        <p:spPr>
          <a:xfrm>
            <a:off x="521055" y="5918776"/>
            <a:ext cx="1869098" cy="2435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a:solidFill>
                  <a:srgbClr val="685C79"/>
                </a:solidFill>
                <a:latin typeface="Arial Black" panose="020B0A04020102020204" pitchFamily="34" charset="0"/>
              </a:rPr>
              <a:t>Transforming</a:t>
            </a:r>
          </a:p>
        </p:txBody>
      </p:sp>
      <p:sp>
        <p:nvSpPr>
          <p:cNvPr id="27" name="TextBox 1"/>
          <p:cNvSpPr txBox="1"/>
          <p:nvPr/>
        </p:nvSpPr>
        <p:spPr>
          <a:xfrm>
            <a:off x="7474798" y="5922694"/>
            <a:ext cx="1347687" cy="3717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1200" b="1" dirty="0">
                <a:solidFill>
                  <a:srgbClr val="00B050"/>
                </a:solidFill>
                <a:latin typeface="Arial Black" panose="020B0A04020102020204" pitchFamily="34" charset="0"/>
              </a:rPr>
              <a:t>Emerging</a:t>
            </a:r>
          </a:p>
        </p:txBody>
      </p:sp>
      <p:sp>
        <p:nvSpPr>
          <p:cNvPr id="32" name="Text Placeholder 5"/>
          <p:cNvSpPr txBox="1">
            <a:spLocks/>
          </p:cNvSpPr>
          <p:nvPr/>
        </p:nvSpPr>
        <p:spPr>
          <a:xfrm>
            <a:off x="1326678" y="6371716"/>
            <a:ext cx="7559984" cy="134396"/>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0" algn="ctr">
              <a:defRPr/>
            </a:pPr>
            <a:r>
              <a:rPr kumimoji="0" lang="en-US" sz="800" b="0" i="0" u="none" strike="noStrike" kern="1200" cap="none" spc="0" normalizeH="0" baseline="0" noProof="0" dirty="0" smtClean="0">
                <a:ln>
                  <a:noFill/>
                </a:ln>
                <a:solidFill>
                  <a:schemeClr val="bg1">
                    <a:lumMod val="50000"/>
                  </a:schemeClr>
                </a:solidFill>
                <a:effectLst/>
                <a:uLnTx/>
                <a:uFillTx/>
                <a:latin typeface="Franklin Gothic Book"/>
              </a:rPr>
              <a:t>Source: EMSI </a:t>
            </a:r>
            <a:r>
              <a:rPr lang="en-US" dirty="0">
                <a:solidFill>
                  <a:schemeClr val="bg1">
                    <a:lumMod val="50000"/>
                  </a:schemeClr>
                </a:solidFill>
                <a:latin typeface="Franklin Gothic Book"/>
              </a:rPr>
              <a:t>Class of Worker 2014.3 (QCEW, non-QCEW, self-employed and extended proprietors</a:t>
            </a:r>
            <a:r>
              <a:rPr lang="en-US" dirty="0" smtClean="0">
                <a:solidFill>
                  <a:schemeClr val="bg1">
                    <a:lumMod val="50000"/>
                  </a:schemeClr>
                </a:solidFill>
                <a:latin typeface="Franklin Gothic Book"/>
              </a:rPr>
              <a:t>). </a:t>
            </a:r>
            <a:endParaRPr kumimoji="0" lang="en-US" sz="800" b="0" i="0" u="none" strike="noStrike" kern="1200" cap="none" spc="0" normalizeH="0" baseline="0" noProof="0" dirty="0">
              <a:ln>
                <a:noFill/>
              </a:ln>
              <a:solidFill>
                <a:schemeClr val="bg1">
                  <a:lumMod val="50000"/>
                </a:schemeClr>
              </a:solidFill>
              <a:effectLst/>
              <a:uLnTx/>
              <a:uFillTx/>
              <a:latin typeface="Franklin Gothic Book"/>
            </a:endParaRPr>
          </a:p>
        </p:txBody>
      </p:sp>
      <p:sp>
        <p:nvSpPr>
          <p:cNvPr id="11" name="Title 1"/>
          <p:cNvSpPr>
            <a:spLocks noGrp="1"/>
          </p:cNvSpPr>
          <p:nvPr>
            <p:ph type="title"/>
          </p:nvPr>
        </p:nvSpPr>
        <p:spPr>
          <a:xfrm>
            <a:off x="517916" y="1781605"/>
            <a:ext cx="7886700" cy="830074"/>
          </a:xfrm>
        </p:spPr>
        <p:txBody>
          <a:bodyPr>
            <a:noAutofit/>
          </a:bodyPr>
          <a:lstStyle/>
          <a:p>
            <a:r>
              <a:rPr lang="en-US" sz="3600" dirty="0"/>
              <a:t>Industry Cluster Bubble Chart</a:t>
            </a:r>
            <a:br>
              <a:rPr lang="en-US" sz="3600" dirty="0"/>
            </a:br>
            <a:r>
              <a:rPr lang="en-US" sz="3600" dirty="0"/>
              <a:t/>
            </a:r>
            <a:br>
              <a:rPr lang="en-US" sz="3600" dirty="0"/>
            </a:br>
            <a:r>
              <a:rPr lang="en-US" sz="3600" dirty="0"/>
              <a:t/>
            </a:r>
            <a:br>
              <a:rPr lang="en-US" sz="3600" dirty="0"/>
            </a:br>
            <a:r>
              <a:rPr lang="en-US" sz="3600" dirty="0"/>
              <a:t/>
            </a:r>
            <a:br>
              <a:rPr lang="en-US" sz="3600" dirty="0"/>
            </a:br>
            <a:endParaRPr lang="en-US" sz="3600" dirty="0"/>
          </a:p>
        </p:txBody>
      </p:sp>
    </p:spTree>
    <p:extLst>
      <p:ext uri="{BB962C8B-B14F-4D97-AF65-F5344CB8AC3E}">
        <p14:creationId xmlns:p14="http://schemas.microsoft.com/office/powerpoint/2010/main" val="1605186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1526"/>
            <a:ext cx="7886700" cy="830074"/>
          </a:xfrm>
        </p:spPr>
        <p:txBody>
          <a:bodyPr/>
          <a:lstStyle/>
          <a:p>
            <a:r>
              <a:rPr lang="en-US" dirty="0" smtClean="0">
                <a:effectLst/>
              </a:rPr>
              <a:t>Measuring Region’s Performance</a:t>
            </a:r>
            <a:endParaRPr lang="en-US" dirty="0">
              <a:effectLst/>
            </a:endParaRPr>
          </a:p>
        </p:txBody>
      </p:sp>
      <p:pic>
        <p:nvPicPr>
          <p:cNvPr id="4" name="Shift Share Analysis_fina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81261" y="1240972"/>
            <a:ext cx="5802313" cy="4351338"/>
          </a:xfrm>
        </p:spPr>
      </p:pic>
      <p:sp>
        <p:nvSpPr>
          <p:cNvPr id="3" name="Rectangle 2"/>
          <p:cNvSpPr/>
          <p:nvPr/>
        </p:nvSpPr>
        <p:spPr>
          <a:xfrm>
            <a:off x="2931410" y="6136180"/>
            <a:ext cx="3257430" cy="369332"/>
          </a:xfrm>
          <a:prstGeom prst="rect">
            <a:avLst/>
          </a:prstGeom>
        </p:spPr>
        <p:txBody>
          <a:bodyPr wrap="none">
            <a:spAutoFit/>
          </a:bodyPr>
          <a:lstStyle/>
          <a:p>
            <a:pPr>
              <a:defRPr/>
            </a:pPr>
            <a:r>
              <a:rPr lang="en-US" dirty="0">
                <a:hlinkClick r:id="rId6"/>
              </a:rPr>
              <a:t>https://youtu.be/mukcI4OwT8M</a:t>
            </a:r>
            <a:endParaRPr lang="en-US" dirty="0"/>
          </a:p>
        </p:txBody>
      </p:sp>
    </p:spTree>
    <p:extLst>
      <p:ext uri="{BB962C8B-B14F-4D97-AF65-F5344CB8AC3E}">
        <p14:creationId xmlns:p14="http://schemas.microsoft.com/office/powerpoint/2010/main" val="3116583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5"/>
          <p:cNvSpPr txBox="1">
            <a:spLocks/>
          </p:cNvSpPr>
          <p:nvPr/>
        </p:nvSpPr>
        <p:spPr>
          <a:xfrm>
            <a:off x="685800" y="6585395"/>
            <a:ext cx="7559984" cy="147733"/>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0">
              <a:defRPr/>
            </a:pPr>
            <a:r>
              <a:rPr kumimoji="0" lang="en-US" sz="800" b="0" i="0" u="none" strike="noStrike" kern="1200" cap="none" spc="0" normalizeH="0" baseline="0" noProof="0" dirty="0" smtClean="0">
                <a:ln>
                  <a:noFill/>
                </a:ln>
                <a:solidFill>
                  <a:schemeClr val="bg1">
                    <a:lumMod val="50000"/>
                  </a:schemeClr>
                </a:solidFill>
                <a:effectLst/>
                <a:uLnTx/>
                <a:uFillTx/>
                <a:latin typeface="Franklin Gothic Book"/>
              </a:rPr>
              <a:t>Source: EMSI </a:t>
            </a:r>
            <a:r>
              <a:rPr lang="en-US" dirty="0">
                <a:solidFill>
                  <a:schemeClr val="bg1">
                    <a:lumMod val="50000"/>
                  </a:schemeClr>
                </a:solidFill>
                <a:latin typeface="Franklin Gothic Book"/>
              </a:rPr>
              <a:t>Class of Worker 2014.3 (QCEW, non-QCEW, self-employed and extended proprietors</a:t>
            </a:r>
            <a:r>
              <a:rPr lang="en-US" dirty="0" smtClean="0">
                <a:solidFill>
                  <a:schemeClr val="bg1">
                    <a:lumMod val="50000"/>
                  </a:schemeClr>
                </a:solidFill>
                <a:latin typeface="Franklin Gothic Book"/>
              </a:rPr>
              <a:t>). </a:t>
            </a:r>
            <a:endParaRPr kumimoji="0" lang="en-US" sz="800" b="0" i="0" u="none" strike="noStrike" kern="1200" cap="none" spc="0" normalizeH="0" baseline="0" noProof="0" dirty="0">
              <a:ln>
                <a:noFill/>
              </a:ln>
              <a:solidFill>
                <a:schemeClr val="bg1">
                  <a:lumMod val="50000"/>
                </a:schemeClr>
              </a:solidFill>
              <a:effectLst/>
              <a:uLnTx/>
              <a:uFillTx/>
              <a:latin typeface="Franklin Gothic Book"/>
            </a:endParaRPr>
          </a:p>
        </p:txBody>
      </p:sp>
      <p:sp>
        <p:nvSpPr>
          <p:cNvPr id="24" name="Title 1"/>
          <p:cNvSpPr>
            <a:spLocks noGrp="1"/>
          </p:cNvSpPr>
          <p:nvPr>
            <p:ph type="title"/>
          </p:nvPr>
        </p:nvSpPr>
        <p:spPr>
          <a:xfrm>
            <a:off x="685800" y="103261"/>
            <a:ext cx="7886700" cy="1325563"/>
          </a:xfrm>
        </p:spPr>
        <p:txBody>
          <a:bodyPr>
            <a:normAutofit/>
          </a:bodyPr>
          <a:lstStyle/>
          <a:p>
            <a:pPr algn="l"/>
            <a:r>
              <a:rPr lang="en-US" sz="2400" dirty="0" smtClean="0">
                <a:solidFill>
                  <a:schemeClr val="tx1">
                    <a:lumMod val="75000"/>
                    <a:lumOff val="25000"/>
                  </a:schemeClr>
                </a:solidFill>
              </a:rPr>
              <a:t>Agribusiness, Food Processing and Technology Cluster</a:t>
            </a:r>
            <a:endParaRPr lang="en-US" sz="2400" dirty="0">
              <a:solidFill>
                <a:schemeClr val="tx1">
                  <a:lumMod val="75000"/>
                  <a:lumOff val="25000"/>
                </a:schemeClr>
              </a:solidFill>
            </a:endParaRPr>
          </a:p>
        </p:txBody>
      </p:sp>
      <p:graphicFrame>
        <p:nvGraphicFramePr>
          <p:cNvPr id="27" name="Content Placeholder 14"/>
          <p:cNvGraphicFramePr>
            <a:graphicFrameLocks noGrp="1"/>
          </p:cNvGraphicFramePr>
          <p:nvPr>
            <p:ph sz="quarter" idx="15"/>
            <p:extLst/>
          </p:nvPr>
        </p:nvGraphicFramePr>
        <p:xfrm>
          <a:off x="698487" y="1210191"/>
          <a:ext cx="7938287" cy="4595491"/>
        </p:xfrm>
        <a:graphic>
          <a:graphicData uri="http://schemas.openxmlformats.org/drawingml/2006/table">
            <a:tbl>
              <a:tblPr firstRow="1">
                <a:tableStyleId>{74C1A8A3-306A-4EB7-A6B1-4F7E0EB9C5D6}</a:tableStyleId>
              </a:tblPr>
              <a:tblGrid>
                <a:gridCol w="3103005"/>
                <a:gridCol w="1165955"/>
                <a:gridCol w="1149298"/>
                <a:gridCol w="1338492"/>
                <a:gridCol w="1181537"/>
              </a:tblGrid>
              <a:tr h="696718">
                <a:tc>
                  <a:txBody>
                    <a:bodyPr/>
                    <a:lstStyle/>
                    <a:p>
                      <a:pPr algn="l" fontAlgn="ctr"/>
                      <a:r>
                        <a:rPr lang="en-US" sz="1300" b="0" i="0" u="none" strike="noStrike" dirty="0" smtClean="0">
                          <a:solidFill>
                            <a:srgbClr val="208B9C"/>
                          </a:solidFill>
                          <a:effectLst/>
                          <a:latin typeface="Franklin Gothic Demi Cond" panose="020B0706030402020204" pitchFamily="34" charset="0"/>
                        </a:rPr>
                        <a:t>Industries</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300" b="0" i="0" u="none" strike="noStrike" dirty="0" smtClean="0">
                          <a:solidFill>
                            <a:srgbClr val="208B9C"/>
                          </a:solidFill>
                          <a:effectLst/>
                          <a:latin typeface="Franklin Gothic Demi Cond" panose="020B0706030402020204" pitchFamily="34" charset="0"/>
                        </a:rPr>
                        <a:t>Jobs 2013</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208B9C"/>
                          </a:solidFill>
                          <a:effectLst/>
                          <a:latin typeface="Franklin Gothic Demi Cond" panose="020B0706030402020204" pitchFamily="34" charset="0"/>
                        </a:rPr>
                        <a:t>National Trend, 2008-2013</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b"/>
                      <a:r>
                        <a:rPr lang="en-US" sz="1300" b="0" i="0" u="none" strike="noStrike" dirty="0" smtClean="0">
                          <a:solidFill>
                            <a:srgbClr val="208B9C"/>
                          </a:solidFill>
                          <a:effectLst/>
                          <a:latin typeface="Franklin Gothic Demi Cond" panose="020B0706030402020204" pitchFamily="34" charset="0"/>
                        </a:rPr>
                        <a:t>Industry Trend, 2008-2013</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208B9C"/>
                          </a:solidFill>
                          <a:effectLst/>
                          <a:latin typeface="Franklin Gothic Demi Cond" panose="020B0706030402020204" pitchFamily="34" charset="0"/>
                        </a:rPr>
                        <a:t>Regional Performance, 2008-2013</a:t>
                      </a: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Animal Production</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1,279</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28</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solidFill>
                            <a:srgbClr val="FF0000"/>
                          </a:solidFill>
                          <a:effectLst/>
                          <a:latin typeface="Franklin Gothic Book" panose="020B0503020102020204" pitchFamily="34" charset="0"/>
                        </a:rPr>
                        <a:t> (61)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51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Crop Production</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1,016</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21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solidFill>
                            <a:srgbClr val="FF0000"/>
                          </a:solidFill>
                          <a:effectLst/>
                          <a:latin typeface="Franklin Gothic Book" panose="020B0503020102020204" pitchFamily="34" charset="0"/>
                        </a:rPr>
                        <a:t> (16)</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71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Tortilla Manufacturing</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360</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8</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6</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(30)</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All Other Miscellaneous Food Manufacturing</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343</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7</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24</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(8)</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Soft Drink Manufacturing</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166</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solidFill>
                            <a:srgbClr val="FF0000"/>
                          </a:solidFill>
                          <a:effectLst/>
                          <a:latin typeface="Franklin Gothic Book" panose="020B0503020102020204" pitchFamily="34" charset="0"/>
                        </a:rPr>
                        <a:t> (8)</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71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Grain and Field Bean Merchant Wholesalers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119</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5</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29</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Farm Supplies Merchant Wholesalers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111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3</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(18)</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Farm Labor Contractors and Crew Leaders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91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5</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22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Soil Preparation, Planting, and Cultivating</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85</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10</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22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Meat Processed from Carcasses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82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solidFill>
                            <a:srgbClr val="FF0000"/>
                          </a:solidFill>
                          <a:effectLst/>
                          <a:latin typeface="Franklin Gothic Book" panose="020B0503020102020204" pitchFamily="34" charset="0"/>
                        </a:rPr>
                        <a:t> (1)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47</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Farm and Garden Machinery and Equipment Merchant Wholesalers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75</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solidFill>
                            <a:srgbClr val="FF0000"/>
                          </a:solidFill>
                          <a:effectLst/>
                          <a:latin typeface="Franklin Gothic Book" panose="020B0503020102020204" pitchFamily="34" charset="0"/>
                        </a:rPr>
                        <a:t> (1)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(34)</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Dog and Cat Food Manufacturing</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62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(31)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Retail Bakeries</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53</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15</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solidFill>
                            <a:srgbClr val="FF0000"/>
                          </a:solidFill>
                          <a:effectLst/>
                          <a:latin typeface="Franklin Gothic Book" panose="020B0503020102020204" pitchFamily="34" charset="0"/>
                        </a:rPr>
                        <a:t> (60)</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Flour Milling</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37</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Franklin Gothic Book" panose="020B0503020102020204" pitchFamily="34" charset="0"/>
                        </a:rPr>
                        <a:t> </a:t>
                      </a:r>
                      <a:r>
                        <a:rPr lang="en-US" sz="1000" b="0" i="0" u="none" strike="noStrike" dirty="0" smtClean="0">
                          <a:effectLst/>
                          <a:latin typeface="Franklin Gothic Book" panose="020B0503020102020204" pitchFamily="34" charset="0"/>
                        </a:rPr>
                        <a:t>0</a:t>
                      </a:r>
                      <a:endParaRPr lang="en-US" sz="1000" b="0" i="0" u="none" strike="noStrike" dirty="0">
                        <a:effectLst/>
                        <a:latin typeface="Franklin Gothic Book" panose="020B0503020102020204" pitchFamily="34" charset="0"/>
                      </a:endParaRP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10</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r>
              <a:tr h="256032">
                <a:tc>
                  <a:txBody>
                    <a:bodyPr/>
                    <a:lstStyle/>
                    <a:p>
                      <a:pPr algn="l" fontAlgn="ctr"/>
                      <a:r>
                        <a:rPr lang="en-US" sz="1000" b="0" i="0" u="none" strike="noStrike" dirty="0">
                          <a:effectLst/>
                          <a:latin typeface="Franklin Gothic Book" panose="020B0503020102020204" pitchFamily="34" charset="0"/>
                        </a:rPr>
                        <a:t>Animal (except Poultry) Slaughtering</a:t>
                      </a:r>
                    </a:p>
                  </a:txBody>
                  <a:tcPr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Franklin Gothic Book" panose="020B0503020102020204" pitchFamily="34" charset="0"/>
                        </a:rPr>
                        <a:t>31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Franklin Gothic Book" panose="020B0503020102020204" pitchFamily="34" charset="0"/>
                        </a:rPr>
                        <a:t>1</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solidFill>
                            <a:srgbClr val="FF0000"/>
                          </a:solidFill>
                          <a:effectLst/>
                          <a:latin typeface="Franklin Gothic Book" panose="020B0503020102020204" pitchFamily="34" charset="0"/>
                        </a:rPr>
                        <a:t> (2)</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Franklin Gothic Book" panose="020B0503020102020204" pitchFamily="34" charset="0"/>
                        </a:rPr>
                        <a:t>6</a:t>
                      </a:r>
                    </a:p>
                  </a:txBody>
                  <a:tcPr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r>
            </a:tbl>
          </a:graphicData>
        </a:graphic>
      </p:graphicFrame>
      <p:sp>
        <p:nvSpPr>
          <p:cNvPr id="28" name="Text Placeholder 4"/>
          <p:cNvSpPr>
            <a:spLocks noGrp="1"/>
          </p:cNvSpPr>
          <p:nvPr>
            <p:ph type="body" idx="28"/>
          </p:nvPr>
        </p:nvSpPr>
        <p:spPr>
          <a:xfrm>
            <a:off x="685800" y="911649"/>
            <a:ext cx="7772400" cy="451948"/>
          </a:xfrm>
        </p:spPr>
        <p:txBody>
          <a:bodyPr/>
          <a:lstStyle/>
          <a:p>
            <a:r>
              <a:rPr lang="en-US" dirty="0" smtClean="0">
                <a:solidFill>
                  <a:srgbClr val="208B9C"/>
                </a:solidFill>
              </a:rPr>
              <a:t>Shift-Share Analysis by Top Industry Sectors: East Central Indiana Region</a:t>
            </a:r>
            <a:endParaRPr lang="en-US" dirty="0">
              <a:solidFill>
                <a:srgbClr val="208B9C"/>
              </a:solidFill>
            </a:endParaRPr>
          </a:p>
        </p:txBody>
      </p:sp>
      <p:sp>
        <p:nvSpPr>
          <p:cNvPr id="30" name="TextBox 29"/>
          <p:cNvSpPr txBox="1"/>
          <p:nvPr/>
        </p:nvSpPr>
        <p:spPr>
          <a:xfrm>
            <a:off x="685800" y="5816895"/>
            <a:ext cx="6425076" cy="369332"/>
          </a:xfrm>
          <a:prstGeom prst="rect">
            <a:avLst/>
          </a:prstGeom>
          <a:noFill/>
        </p:spPr>
        <p:txBody>
          <a:bodyPr wrap="square" rtlCol="0">
            <a:spAutoFit/>
          </a:bodyPr>
          <a:lstStyle/>
          <a:p>
            <a:r>
              <a:rPr lang="en-US" sz="900" dirty="0" smtClean="0">
                <a:solidFill>
                  <a:schemeClr val="bg1">
                    <a:lumMod val="65000"/>
                  </a:schemeClr>
                </a:solidFill>
              </a:rPr>
              <a:t>Note: Upward arrow (  ) indicates regional competitiveness. EMSI does not include detailed sectors for cash crops and fruits production for NAICS 11 (Agriculture, Forestry, Fishing and Hunting)  </a:t>
            </a:r>
            <a:endParaRPr lang="en-US" sz="900" dirty="0">
              <a:solidFill>
                <a:schemeClr val="bg1">
                  <a:lumMod val="65000"/>
                </a:schemeClr>
              </a:solidFill>
            </a:endParaRPr>
          </a:p>
        </p:txBody>
      </p:sp>
      <p:sp>
        <p:nvSpPr>
          <p:cNvPr id="32" name="Up Arrow 31"/>
          <p:cNvSpPr/>
          <p:nvPr/>
        </p:nvSpPr>
        <p:spPr>
          <a:xfrm>
            <a:off x="7704733" y="1937695"/>
            <a:ext cx="45719" cy="169933"/>
          </a:xfrm>
          <a:prstGeom prst="upArrow">
            <a:avLst/>
          </a:prstGeom>
          <a:solidFill>
            <a:schemeClr val="tx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 Arrow 32"/>
          <p:cNvSpPr/>
          <p:nvPr/>
        </p:nvSpPr>
        <p:spPr>
          <a:xfrm>
            <a:off x="7705289" y="2204200"/>
            <a:ext cx="45719" cy="169933"/>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a:off x="7703618" y="2950631"/>
            <a:ext cx="45719" cy="169933"/>
          </a:xfrm>
          <a:prstGeom prst="upArrow">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 Arrow 34"/>
          <p:cNvSpPr/>
          <p:nvPr/>
        </p:nvSpPr>
        <p:spPr>
          <a:xfrm>
            <a:off x="7704946" y="3207407"/>
            <a:ext cx="45719" cy="182880"/>
          </a:xfrm>
          <a:prstGeom prst="upArrow">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 Arrow 35"/>
          <p:cNvSpPr/>
          <p:nvPr/>
        </p:nvSpPr>
        <p:spPr>
          <a:xfrm>
            <a:off x="7704733" y="3737600"/>
            <a:ext cx="45719" cy="169933"/>
          </a:xfrm>
          <a:prstGeom prst="upArrow">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Up Arrow 36"/>
          <p:cNvSpPr/>
          <p:nvPr/>
        </p:nvSpPr>
        <p:spPr>
          <a:xfrm>
            <a:off x="7704732" y="3974098"/>
            <a:ext cx="45719" cy="169933"/>
          </a:xfrm>
          <a:prstGeom prst="upArrow">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Up Arrow 37"/>
          <p:cNvSpPr/>
          <p:nvPr/>
        </p:nvSpPr>
        <p:spPr>
          <a:xfrm>
            <a:off x="7697500" y="4248439"/>
            <a:ext cx="45719" cy="169933"/>
          </a:xfrm>
          <a:prstGeom prst="upArrow">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Up Arrow 38"/>
          <p:cNvSpPr/>
          <p:nvPr/>
        </p:nvSpPr>
        <p:spPr>
          <a:xfrm>
            <a:off x="7697500" y="5322547"/>
            <a:ext cx="45719" cy="169933"/>
          </a:xfrm>
          <a:prstGeom prst="upArrow">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Up Arrow 39"/>
          <p:cNvSpPr/>
          <p:nvPr/>
        </p:nvSpPr>
        <p:spPr>
          <a:xfrm>
            <a:off x="7697500" y="5593555"/>
            <a:ext cx="45719" cy="169933"/>
          </a:xfrm>
          <a:prstGeom prst="upArrow">
            <a:avLst/>
          </a:prstGeom>
          <a:solidFill>
            <a:schemeClr val="accent6"/>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Up Arrow 40"/>
          <p:cNvSpPr/>
          <p:nvPr/>
        </p:nvSpPr>
        <p:spPr>
          <a:xfrm>
            <a:off x="1790682" y="5839720"/>
            <a:ext cx="45719" cy="169933"/>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963317" y="6260412"/>
            <a:ext cx="2362200" cy="646331"/>
          </a:xfrm>
          <a:prstGeom prst="rect">
            <a:avLst/>
          </a:prstGeom>
          <a:noFill/>
        </p:spPr>
        <p:txBody>
          <a:bodyPr wrap="square" rtlCol="0">
            <a:spAutoFit/>
          </a:bodyPr>
          <a:lstStyle/>
          <a:p>
            <a:r>
              <a:rPr lang="en-US" i="1" dirty="0" smtClean="0">
                <a:solidFill>
                  <a:srgbClr val="FF0000"/>
                </a:solidFill>
              </a:rPr>
              <a:t>Coaches: INSERT </a:t>
            </a:r>
            <a:r>
              <a:rPr lang="en-US" i="1" dirty="0">
                <a:solidFill>
                  <a:srgbClr val="FF0000"/>
                </a:solidFill>
              </a:rPr>
              <a:t>OWN SHIFT </a:t>
            </a:r>
            <a:r>
              <a:rPr lang="en-US" i="1" dirty="0" smtClean="0">
                <a:solidFill>
                  <a:srgbClr val="FF0000"/>
                </a:solidFill>
              </a:rPr>
              <a:t>SHARE</a:t>
            </a:r>
            <a:r>
              <a:rPr lang="en-US" i="1" dirty="0">
                <a:solidFill>
                  <a:srgbClr val="FF0000"/>
                </a:solidFill>
              </a:rPr>
              <a:t> </a:t>
            </a:r>
            <a:r>
              <a:rPr lang="en-US" i="1" dirty="0" smtClean="0">
                <a:solidFill>
                  <a:srgbClr val="FF0000"/>
                </a:solidFill>
              </a:rPr>
              <a:t>CHART</a:t>
            </a:r>
            <a:endParaRPr lang="en-US" dirty="0">
              <a:solidFill>
                <a:srgbClr val="FF0000"/>
              </a:solidFill>
            </a:endParaRPr>
          </a:p>
        </p:txBody>
      </p:sp>
    </p:spTree>
    <p:extLst>
      <p:ext uri="{BB962C8B-B14F-4D97-AF65-F5344CB8AC3E}">
        <p14:creationId xmlns:p14="http://schemas.microsoft.com/office/powerpoint/2010/main" val="3528505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4419600" y="2667000"/>
            <a:ext cx="4572000" cy="3429000"/>
          </a:xfrm>
          <a:prstGeom prst="rect">
            <a:avLst/>
          </a:prstGeom>
        </p:spPr>
      </p:pic>
      <p:sp>
        <p:nvSpPr>
          <p:cNvPr id="2" name="Title 1"/>
          <p:cNvSpPr>
            <a:spLocks noGrp="1"/>
          </p:cNvSpPr>
          <p:nvPr>
            <p:ph type="title"/>
          </p:nvPr>
        </p:nvSpPr>
        <p:spPr>
          <a:xfrm>
            <a:off x="629506" y="541526"/>
            <a:ext cx="7886700" cy="830074"/>
          </a:xfrm>
        </p:spPr>
        <p:txBody>
          <a:bodyPr/>
          <a:lstStyle/>
          <a:p>
            <a:r>
              <a:rPr lang="en-US" dirty="0" smtClean="0">
                <a:effectLst/>
              </a:rPr>
              <a:t>Regional Performance</a:t>
            </a:r>
            <a:endParaRPr lang="en-US" dirty="0">
              <a:effectLst/>
            </a:endParaRPr>
          </a:p>
        </p:txBody>
      </p:sp>
      <p:sp>
        <p:nvSpPr>
          <p:cNvPr id="3" name="Content Placeholder 2"/>
          <p:cNvSpPr>
            <a:spLocks noGrp="1"/>
          </p:cNvSpPr>
          <p:nvPr>
            <p:ph idx="1"/>
          </p:nvPr>
        </p:nvSpPr>
        <p:spPr>
          <a:xfrm>
            <a:off x="629506" y="1524000"/>
            <a:ext cx="5695094" cy="4495800"/>
          </a:xfrm>
        </p:spPr>
        <p:txBody>
          <a:bodyPr>
            <a:normAutofit/>
          </a:bodyPr>
          <a:lstStyle/>
          <a:p>
            <a:r>
              <a:rPr lang="en-US" dirty="0" smtClean="0"/>
              <a:t>Over the last 4 to 5 years, did the national economy fare well or poorly? </a:t>
            </a:r>
          </a:p>
          <a:p>
            <a:pPr marL="0" indent="0">
              <a:buNone/>
            </a:pPr>
            <a:endParaRPr lang="en-US" dirty="0" smtClean="0"/>
          </a:p>
          <a:p>
            <a:r>
              <a:rPr lang="en-US" dirty="0" smtClean="0"/>
              <a:t>Within your selected clusters, which of the larger industries fared well nationally? Which did not perform well? Why? </a:t>
            </a:r>
          </a:p>
          <a:p>
            <a:pPr marL="0" indent="0">
              <a:buNone/>
            </a:pPr>
            <a:endParaRPr lang="en-US" dirty="0" smtClean="0"/>
          </a:p>
          <a:p>
            <a:r>
              <a:rPr lang="en-US" dirty="0" smtClean="0"/>
              <a:t>Did certain industries within the clusters perform well in the region, given national economic and industrial trends?</a:t>
            </a:r>
          </a:p>
          <a:p>
            <a:pPr marL="0" indent="0">
              <a:buNone/>
            </a:pPr>
            <a:endParaRPr lang="en-US" dirty="0"/>
          </a:p>
        </p:txBody>
      </p:sp>
    </p:spTree>
    <p:extLst>
      <p:ext uri="{BB962C8B-B14F-4D97-AF65-F5344CB8AC3E}">
        <p14:creationId xmlns:p14="http://schemas.microsoft.com/office/powerpoint/2010/main" val="34970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p:cNvGraphicFramePr>
            <a:graphicFrameLocks noGrp="1"/>
          </p:cNvGraphicFramePr>
          <p:nvPr>
            <p:ph sz="quarter" idx="15"/>
            <p:extLst/>
          </p:nvPr>
        </p:nvGraphicFramePr>
        <p:xfrm>
          <a:off x="698487" y="1363939"/>
          <a:ext cx="8065186" cy="4417224"/>
        </p:xfrm>
        <a:graphic>
          <a:graphicData uri="http://schemas.openxmlformats.org/drawingml/2006/table">
            <a:tbl>
              <a:tblPr firstRow="1">
                <a:tableStyleId>{74C1A8A3-306A-4EB7-A6B1-4F7E0EB9C5D6}</a:tableStyleId>
              </a:tblPr>
              <a:tblGrid>
                <a:gridCol w="3703898"/>
                <a:gridCol w="1391741"/>
                <a:gridCol w="1371858"/>
                <a:gridCol w="1597689"/>
              </a:tblGrid>
              <a:tr h="845187">
                <a:tc>
                  <a:txBody>
                    <a:bodyPr/>
                    <a:lstStyle/>
                    <a:p>
                      <a:pPr algn="l" fontAlgn="ctr"/>
                      <a:r>
                        <a:rPr lang="en-US" sz="1300" b="0" i="0" u="none" strike="noStrike" dirty="0" smtClean="0">
                          <a:solidFill>
                            <a:srgbClr val="208B9C"/>
                          </a:solidFill>
                          <a:effectLst/>
                          <a:latin typeface="Franklin Gothic Demi Cond" panose="020B0706030402020204" pitchFamily="34" charset="0"/>
                        </a:rPr>
                        <a:t>Industries</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ctr"/>
                      <a:r>
                        <a:rPr lang="en-US" sz="1300" b="0" i="0" u="none" strike="noStrike" dirty="0" smtClean="0">
                          <a:solidFill>
                            <a:srgbClr val="208B9C"/>
                          </a:solidFill>
                          <a:effectLst/>
                          <a:latin typeface="Franklin Gothic Demi Cond" panose="020B0706030402020204" pitchFamily="34" charset="0"/>
                        </a:rPr>
                        <a:t>Estimated Input </a:t>
                      </a:r>
                    </a:p>
                    <a:p>
                      <a:pPr algn="ctr" fontAlgn="ctr"/>
                      <a:r>
                        <a:rPr lang="en-US" sz="1300" b="0" i="0" u="none" strike="noStrike" dirty="0" smtClean="0">
                          <a:solidFill>
                            <a:srgbClr val="208B9C"/>
                          </a:solidFill>
                          <a:effectLst/>
                          <a:latin typeface="Franklin Gothic Demi Cond" panose="020B0706030402020204" pitchFamily="34" charset="0"/>
                        </a:rPr>
                        <a:t>($ Millions), 2013</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smtClean="0">
                          <a:solidFill>
                            <a:srgbClr val="208B9C"/>
                          </a:solidFill>
                          <a:effectLst/>
                          <a:latin typeface="Franklin Gothic Demi Cond" panose="020B0706030402020204" pitchFamily="34" charset="0"/>
                        </a:rPr>
                        <a:t>% In-Region</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ctr" fontAlgn="b"/>
                      <a:r>
                        <a:rPr lang="en-US" sz="1300" b="0" i="0" u="none" strike="noStrike" dirty="0" smtClean="0">
                          <a:solidFill>
                            <a:srgbClr val="208B9C"/>
                          </a:solidFill>
                          <a:effectLst/>
                          <a:latin typeface="Franklin Gothic Demi Cond" panose="020B0706030402020204" pitchFamily="34" charset="0"/>
                        </a:rPr>
                        <a:t>% Out of Region</a:t>
                      </a:r>
                      <a:endParaRPr lang="en-US" sz="1300" b="0" i="0" u="none" strike="noStrike" dirty="0">
                        <a:solidFill>
                          <a:srgbClr val="208B9C"/>
                        </a:solidFill>
                        <a:effectLst/>
                        <a:latin typeface="Franklin Gothic Demi Cond" panose="020B0706030402020204" pitchFamily="34" charset="0"/>
                      </a:endParaRPr>
                    </a:p>
                  </a:txBody>
                  <a:tcPr marT="9144" marB="9144" anchor="ct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Crop Production</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67.4</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9%</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91%</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Animal Production and Aquaculture</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56.9</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Arial" panose="020B0604020202020204" pitchFamily="34" charset="0"/>
                        </a:rPr>
                        <a:t>4%</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96%</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Other Animal Food </a:t>
                      </a:r>
                      <a:r>
                        <a:rPr lang="en-US" sz="1000" b="0" i="0" u="none" strike="noStrike" dirty="0" smtClean="0">
                          <a:effectLst/>
                          <a:latin typeface="Arial" panose="020B0604020202020204" pitchFamily="34" charset="0"/>
                        </a:rPr>
                        <a:t>Manufacturing *</a:t>
                      </a:r>
                      <a:endParaRPr lang="en-US" sz="1000" b="0" i="0" u="none" strike="noStrike" dirty="0">
                        <a:effectLst/>
                        <a:latin typeface="Arial" panose="020B0604020202020204" pitchFamily="34" charset="0"/>
                      </a:endParaRP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25.8</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Arial" panose="020B0604020202020204" pitchFamily="34" charset="0"/>
                        </a:rPr>
                        <a:t>1%</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99%</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Corporate, Subsidiary, and Regional Managing Offices</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17.8</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Arial" panose="020B0604020202020204" pitchFamily="34" charset="0"/>
                        </a:rPr>
                        <a:t>4%</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96%</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Petroleum </a:t>
                      </a:r>
                      <a:r>
                        <a:rPr lang="en-US" sz="1000" b="0" i="0" u="none" strike="noStrike" dirty="0" smtClean="0">
                          <a:effectLst/>
                          <a:latin typeface="Arial" panose="020B0604020202020204" pitchFamily="34" charset="0"/>
                        </a:rPr>
                        <a:t>Refineries *</a:t>
                      </a:r>
                      <a:endParaRPr lang="en-US" sz="1000" b="0" i="0" u="none" strike="noStrike" dirty="0">
                        <a:effectLst/>
                        <a:latin typeface="Arial" panose="020B0604020202020204" pitchFamily="34" charset="0"/>
                      </a:endParaRP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12.5</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Arial" panose="020B0604020202020204" pitchFamily="34" charset="0"/>
                        </a:rPr>
                        <a:t>0%</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100%</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Flour Milling</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10.9</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dirty="0">
                          <a:effectLst/>
                          <a:latin typeface="Arial" panose="020B0604020202020204" pitchFamily="34" charset="0"/>
                        </a:rPr>
                        <a:t>23%</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77%</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Wholesale Trade Agents and Brokers</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9.1</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3%</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97%</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Rail transportation</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6.3</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13%</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87%</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Animal (except Poultry) Slaughtering</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6.1</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5%</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95%</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Flavoring Syrup and Concentrate </a:t>
                      </a:r>
                      <a:r>
                        <a:rPr lang="en-US" sz="1000" b="0" i="0" u="none" strike="noStrike" dirty="0" smtClean="0">
                          <a:effectLst/>
                          <a:latin typeface="Arial" panose="020B0604020202020204" pitchFamily="34" charset="0"/>
                        </a:rPr>
                        <a:t>Manufacturing **</a:t>
                      </a:r>
                      <a:endParaRPr lang="en-US" sz="1000" b="0" i="0" u="none" strike="noStrike" dirty="0">
                        <a:effectLst/>
                        <a:latin typeface="Arial" panose="020B0604020202020204" pitchFamily="34" charset="0"/>
                      </a:endParaRP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5.7</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0%</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100%</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General Freight Trucking, Long-Distance, Truckload</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5.6</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27%</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73%</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Meat Processed from Carcasses</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5.5</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11%</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89%</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Wet Corn </a:t>
                      </a:r>
                      <a:r>
                        <a:rPr lang="en-US" sz="1000" b="0" i="0" u="none" strike="noStrike" dirty="0" smtClean="0">
                          <a:effectLst/>
                          <a:latin typeface="Arial" panose="020B0604020202020204" pitchFamily="34" charset="0"/>
                        </a:rPr>
                        <a:t>Milling **</a:t>
                      </a:r>
                      <a:endParaRPr lang="en-US" sz="1000" b="0" i="0" u="none" strike="noStrike" dirty="0">
                        <a:effectLst/>
                        <a:latin typeface="Arial" panose="020B0604020202020204" pitchFamily="34" charset="0"/>
                      </a:endParaRP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4.9</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0%</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100%</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224005">
                <a:tc>
                  <a:txBody>
                    <a:bodyPr/>
                    <a:lstStyle/>
                    <a:p>
                      <a:pPr algn="l" fontAlgn="ctr"/>
                      <a:r>
                        <a:rPr lang="en-US" sz="1000" b="0" i="0" u="none" strike="noStrike" dirty="0">
                          <a:effectLst/>
                          <a:latin typeface="Arial" panose="020B0604020202020204" pitchFamily="34" charset="0"/>
                        </a:rPr>
                        <a:t>Plastics Bottle Manufacturing</a:t>
                      </a: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4.8</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9%</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91%</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E4E4E4"/>
                    </a:solidFill>
                  </a:tcPr>
                </a:tc>
              </a:tr>
              <a:tr h="435967">
                <a:tc>
                  <a:txBody>
                    <a:bodyPr/>
                    <a:lstStyle/>
                    <a:p>
                      <a:pPr algn="l" fontAlgn="ctr"/>
                      <a:r>
                        <a:rPr lang="en-US" sz="1000" b="0" i="0" u="none" strike="noStrike" dirty="0">
                          <a:effectLst/>
                          <a:latin typeface="Arial" panose="020B0604020202020204" pitchFamily="34" charset="0"/>
                        </a:rPr>
                        <a:t>Fats and Oils Refining and </a:t>
                      </a:r>
                      <a:r>
                        <a:rPr lang="en-US" sz="1000" b="0" i="0" u="none" strike="noStrike" dirty="0" smtClean="0">
                          <a:effectLst/>
                          <a:latin typeface="Arial" panose="020B0604020202020204" pitchFamily="34" charset="0"/>
                        </a:rPr>
                        <a:t>Blending **</a:t>
                      </a:r>
                      <a:endParaRPr lang="en-US" sz="1000" b="0" i="0" u="none" strike="noStrike" dirty="0">
                        <a:effectLst/>
                        <a:latin typeface="Arial" panose="020B0604020202020204" pitchFamily="34" charset="0"/>
                      </a:endParaRPr>
                    </a:p>
                  </a:txBody>
                  <a:tcPr marL="182880"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a:effectLst/>
                          <a:latin typeface="Arial" panose="020B0604020202020204" pitchFamily="34" charset="0"/>
                        </a:rPr>
                        <a:t>4.7</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c>
                  <a:txBody>
                    <a:bodyPr/>
                    <a:lstStyle/>
                    <a:p>
                      <a:pPr algn="r" fontAlgn="ctr"/>
                      <a:r>
                        <a:rPr lang="en-US" sz="1000" b="0" i="0" u="none" strike="noStrike">
                          <a:effectLst/>
                          <a:latin typeface="Arial" panose="020B0604020202020204" pitchFamily="34" charset="0"/>
                        </a:rPr>
                        <a:t>0%</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pPr algn="r" fontAlgn="ctr"/>
                      <a:r>
                        <a:rPr lang="en-US" sz="1000" b="0" i="0" u="none" strike="noStrike" dirty="0">
                          <a:effectLst/>
                          <a:latin typeface="Arial" panose="020B0604020202020204" pitchFamily="34" charset="0"/>
                        </a:rPr>
                        <a:t>100%</a:t>
                      </a:r>
                    </a:p>
                  </a:txBody>
                  <a:tcPr marL="9525" marR="18288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4E4E4"/>
                    </a:solidFill>
                  </a:tcPr>
                </a:tc>
              </a:tr>
            </a:tbl>
          </a:graphicData>
        </a:graphic>
      </p:graphicFrame>
      <p:sp>
        <p:nvSpPr>
          <p:cNvPr id="5" name="Text Placeholder 4"/>
          <p:cNvSpPr>
            <a:spLocks noGrp="1"/>
          </p:cNvSpPr>
          <p:nvPr>
            <p:ph type="body" idx="28"/>
          </p:nvPr>
        </p:nvSpPr>
        <p:spPr>
          <a:xfrm>
            <a:off x="710878" y="1072052"/>
            <a:ext cx="7772400" cy="451948"/>
          </a:xfrm>
        </p:spPr>
        <p:txBody>
          <a:bodyPr/>
          <a:lstStyle/>
          <a:p>
            <a:r>
              <a:rPr lang="en-US" dirty="0" smtClean="0">
                <a:solidFill>
                  <a:srgbClr val="208B9C"/>
                </a:solidFill>
              </a:rPr>
              <a:t>Top 15 Inputs by Dollars: East Central Indiana Region</a:t>
            </a:r>
            <a:endParaRPr lang="en-US" dirty="0">
              <a:solidFill>
                <a:srgbClr val="208B9C"/>
              </a:solidFill>
            </a:endParaRPr>
          </a:p>
        </p:txBody>
      </p:sp>
      <p:sp>
        <p:nvSpPr>
          <p:cNvPr id="7" name="Rectangle 9"/>
          <p:cNvSpPr>
            <a:spLocks noChangeArrowheads="1"/>
          </p:cNvSpPr>
          <p:nvPr/>
        </p:nvSpPr>
        <p:spPr bwMode="auto">
          <a:xfrm>
            <a:off x="685800" y="6217005"/>
            <a:ext cx="1847088" cy="66675"/>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a:spLocks noChangeArrowheads="1"/>
          </p:cNvSpPr>
          <p:nvPr/>
        </p:nvSpPr>
        <p:spPr bwMode="auto">
          <a:xfrm>
            <a:off x="2654510" y="6218276"/>
            <a:ext cx="1847088" cy="66675"/>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Rectangle 8"/>
          <p:cNvSpPr>
            <a:spLocks noChangeArrowheads="1"/>
          </p:cNvSpPr>
          <p:nvPr/>
        </p:nvSpPr>
        <p:spPr bwMode="auto">
          <a:xfrm>
            <a:off x="6611112" y="6217007"/>
            <a:ext cx="1847088" cy="66675"/>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13"/>
          <p:cNvSpPr>
            <a:spLocks noChangeArrowheads="1"/>
          </p:cNvSpPr>
          <p:nvPr/>
        </p:nvSpPr>
        <p:spPr bwMode="auto">
          <a:xfrm>
            <a:off x="4667631" y="6227483"/>
            <a:ext cx="1847088" cy="66675"/>
          </a:xfrm>
          <a:prstGeom prst="rect">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TextBox 3"/>
          <p:cNvSpPr txBox="1"/>
          <p:nvPr/>
        </p:nvSpPr>
        <p:spPr>
          <a:xfrm>
            <a:off x="628650" y="5932356"/>
            <a:ext cx="6425076" cy="230832"/>
          </a:xfrm>
          <a:prstGeom prst="rect">
            <a:avLst/>
          </a:prstGeom>
          <a:noFill/>
        </p:spPr>
        <p:txBody>
          <a:bodyPr wrap="square" rtlCol="0">
            <a:spAutoFit/>
          </a:bodyPr>
          <a:lstStyle/>
          <a:p>
            <a:r>
              <a:rPr lang="en-US" sz="900" dirty="0" smtClean="0">
                <a:solidFill>
                  <a:schemeClr val="bg1">
                    <a:lumMod val="50000"/>
                  </a:schemeClr>
                </a:solidFill>
              </a:rPr>
              <a:t>Note: * indicates that industry sector has &lt;10 jobs as per EMSI; ** indicates that industry sector is not present in the region   </a:t>
            </a:r>
            <a:endParaRPr lang="en-US" sz="900" dirty="0">
              <a:solidFill>
                <a:schemeClr val="bg1">
                  <a:lumMod val="50000"/>
                </a:schemeClr>
              </a:solidFill>
            </a:endParaRPr>
          </a:p>
        </p:txBody>
      </p:sp>
      <p:sp>
        <p:nvSpPr>
          <p:cNvPr id="12" name="Title 1"/>
          <p:cNvSpPr>
            <a:spLocks noGrp="1"/>
          </p:cNvSpPr>
          <p:nvPr>
            <p:ph type="title"/>
          </p:nvPr>
        </p:nvSpPr>
        <p:spPr>
          <a:xfrm>
            <a:off x="653728" y="41383"/>
            <a:ext cx="7886700" cy="1325563"/>
          </a:xfrm>
        </p:spPr>
        <p:txBody>
          <a:bodyPr>
            <a:normAutofit/>
          </a:bodyPr>
          <a:lstStyle/>
          <a:p>
            <a:pPr algn="l"/>
            <a:r>
              <a:rPr lang="en-US" sz="2400" dirty="0" smtClean="0">
                <a:solidFill>
                  <a:schemeClr val="tx1">
                    <a:lumMod val="75000"/>
                    <a:lumOff val="25000"/>
                  </a:schemeClr>
                </a:solidFill>
              </a:rPr>
              <a:t>Agribusiness, Food Processing and Technology Cluster</a:t>
            </a:r>
            <a:endParaRPr lang="en-US" sz="2400" dirty="0">
              <a:solidFill>
                <a:schemeClr val="tx1">
                  <a:lumMod val="75000"/>
                  <a:lumOff val="25000"/>
                </a:schemeClr>
              </a:solidFill>
            </a:endParaRPr>
          </a:p>
        </p:txBody>
      </p:sp>
      <p:grpSp>
        <p:nvGrpSpPr>
          <p:cNvPr id="13" name="Group 12"/>
          <p:cNvGrpSpPr/>
          <p:nvPr/>
        </p:nvGrpSpPr>
        <p:grpSpPr>
          <a:xfrm>
            <a:off x="3303155" y="6165890"/>
            <a:ext cx="1229008" cy="119062"/>
            <a:chOff x="685800" y="6165890"/>
            <a:chExt cx="1229008" cy="119062"/>
          </a:xfrm>
          <a:solidFill>
            <a:srgbClr val="208B9C"/>
          </a:solidFill>
        </p:grpSpPr>
        <p:sp>
          <p:nvSpPr>
            <p:cNvPr id="16" name="Rectangle 9"/>
            <p:cNvSpPr>
              <a:spLocks noChangeArrowheads="1"/>
            </p:cNvSpPr>
            <p:nvPr/>
          </p:nvSpPr>
          <p:spPr bwMode="auto">
            <a:xfrm>
              <a:off x="685800" y="6218276"/>
              <a:ext cx="1229008" cy="6667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520" dirty="0"/>
            </a:p>
          </p:txBody>
        </p:sp>
        <p:sp>
          <p:nvSpPr>
            <p:cNvPr id="17" name="Freeform 8"/>
            <p:cNvSpPr>
              <a:spLocks/>
            </p:cNvSpPr>
            <p:nvPr userDrawn="1"/>
          </p:nvSpPr>
          <p:spPr bwMode="auto">
            <a:xfrm>
              <a:off x="685800" y="6165890"/>
              <a:ext cx="223907" cy="119062"/>
            </a:xfrm>
            <a:custGeom>
              <a:avLst/>
              <a:gdLst>
                <a:gd name="T0" fmla="*/ 0 w 126"/>
                <a:gd name="T1" fmla="*/ 67 h 67"/>
                <a:gd name="T2" fmla="*/ 63 w 126"/>
                <a:gd name="T3" fmla="*/ 0 h 67"/>
                <a:gd name="T4" fmla="*/ 126 w 126"/>
                <a:gd name="T5" fmla="*/ 67 h 67"/>
              </a:gdLst>
              <a:ahLst/>
              <a:cxnLst>
                <a:cxn ang="0">
                  <a:pos x="T0" y="T1"/>
                </a:cxn>
                <a:cxn ang="0">
                  <a:pos x="T2" y="T3"/>
                </a:cxn>
                <a:cxn ang="0">
                  <a:pos x="T4" y="T5"/>
                </a:cxn>
              </a:cxnLst>
              <a:rect l="0" t="0" r="r" b="b"/>
              <a:pathLst>
                <a:path w="126" h="67">
                  <a:moveTo>
                    <a:pt x="0" y="67"/>
                  </a:moveTo>
                  <a:lnTo>
                    <a:pt x="63" y="0"/>
                  </a:lnTo>
                  <a:lnTo>
                    <a:pt x="126" y="67"/>
                  </a:lnTo>
                </a:path>
              </a:pathLst>
            </a:custGeom>
            <a:grpFill/>
            <a:ln>
              <a:noFill/>
            </a:ln>
          </p:spPr>
          <p:txBody>
            <a:bodyPr vert="horz" wrap="square" lIns="91440" tIns="45720" rIns="91440" bIns="45720" numCol="1" anchor="t" anchorCtr="0" compatLnSpc="1">
              <a:prstTxWarp prst="textNoShape">
                <a:avLst/>
              </a:prstTxWarp>
            </a:bodyPr>
            <a:lstStyle/>
            <a:p>
              <a:endParaRPr lang="en-US" sz="2520" dirty="0"/>
            </a:p>
          </p:txBody>
        </p:sp>
      </p:grpSp>
      <p:sp>
        <p:nvSpPr>
          <p:cNvPr id="18" name="TextBox 17"/>
          <p:cNvSpPr txBox="1"/>
          <p:nvPr/>
        </p:nvSpPr>
        <p:spPr>
          <a:xfrm>
            <a:off x="3527062" y="6336455"/>
            <a:ext cx="1229008" cy="200055"/>
          </a:xfrm>
          <a:prstGeom prst="rect">
            <a:avLst/>
          </a:prstGeom>
          <a:noFill/>
        </p:spPr>
        <p:txBody>
          <a:bodyPr wrap="square" lIns="0" tIns="0" rIns="0" bIns="0" rtlCol="0">
            <a:spAutoFit/>
          </a:bodyPr>
          <a:lstStyle/>
          <a:p>
            <a:r>
              <a:rPr lang="en-US" sz="1300" dirty="0">
                <a:solidFill>
                  <a:srgbClr val="208B9C"/>
                </a:solidFill>
                <a:latin typeface="Franklin Gothic Demi Cond" panose="020B0706030402020204" pitchFamily="34" charset="0"/>
              </a:rPr>
              <a:t>section </a:t>
            </a:r>
            <a:r>
              <a:rPr lang="en-US" sz="1300" dirty="0" smtClean="0">
                <a:solidFill>
                  <a:srgbClr val="208B9C"/>
                </a:solidFill>
                <a:latin typeface="Franklin Gothic Demi Cond" panose="020B0706030402020204" pitchFamily="34" charset="0"/>
              </a:rPr>
              <a:t>03</a:t>
            </a:r>
            <a:endParaRPr lang="en-US" sz="1300" dirty="0">
              <a:solidFill>
                <a:srgbClr val="208B9C"/>
              </a:solidFill>
              <a:latin typeface="Franklin Gothic Demi Cond" panose="020B0706030402020204" pitchFamily="34" charset="0"/>
            </a:endParaRPr>
          </a:p>
        </p:txBody>
      </p:sp>
      <p:sp>
        <p:nvSpPr>
          <p:cNvPr id="19" name="Text Placeholder 5"/>
          <p:cNvSpPr txBox="1">
            <a:spLocks/>
          </p:cNvSpPr>
          <p:nvPr/>
        </p:nvSpPr>
        <p:spPr>
          <a:xfrm>
            <a:off x="685800" y="6578807"/>
            <a:ext cx="7559984" cy="134396"/>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0">
              <a:defRPr/>
            </a:pPr>
            <a:r>
              <a:rPr kumimoji="0" lang="en-US" sz="800" b="0" i="0" u="none" strike="noStrike" kern="1200" cap="none" spc="0" normalizeH="0" baseline="0" noProof="0" dirty="0" smtClean="0">
                <a:ln>
                  <a:noFill/>
                </a:ln>
                <a:solidFill>
                  <a:schemeClr val="bg1">
                    <a:lumMod val="50000"/>
                  </a:schemeClr>
                </a:solidFill>
                <a:effectLst/>
                <a:uLnTx/>
                <a:uFillTx/>
                <a:latin typeface="Franklin Gothic Book"/>
              </a:rPr>
              <a:t>Source: EMSI </a:t>
            </a:r>
            <a:r>
              <a:rPr lang="en-US" dirty="0">
                <a:solidFill>
                  <a:schemeClr val="bg1">
                    <a:lumMod val="50000"/>
                  </a:schemeClr>
                </a:solidFill>
                <a:latin typeface="Franklin Gothic Book"/>
              </a:rPr>
              <a:t>Class of Worker 2014.3 (QCEW, non-QCEW, self-employed and extended proprietors</a:t>
            </a:r>
            <a:r>
              <a:rPr lang="en-US" dirty="0" smtClean="0">
                <a:solidFill>
                  <a:schemeClr val="bg1">
                    <a:lumMod val="50000"/>
                  </a:schemeClr>
                </a:solidFill>
                <a:latin typeface="Franklin Gothic Book"/>
              </a:rPr>
              <a:t>). </a:t>
            </a:r>
            <a:endParaRPr kumimoji="0" lang="en-US" sz="800" b="0" i="0" u="none" strike="noStrike" kern="1200" cap="none" spc="0" normalizeH="0" baseline="0" noProof="0" dirty="0">
              <a:ln>
                <a:noFill/>
              </a:ln>
              <a:solidFill>
                <a:schemeClr val="bg1">
                  <a:lumMod val="50000"/>
                </a:schemeClr>
              </a:solidFill>
              <a:effectLst/>
              <a:uLnTx/>
              <a:uFillTx/>
              <a:latin typeface="Franklin Gothic Book"/>
            </a:endParaRPr>
          </a:p>
        </p:txBody>
      </p:sp>
      <p:sp>
        <p:nvSpPr>
          <p:cNvPr id="20" name="TextBox 19"/>
          <p:cNvSpPr txBox="1"/>
          <p:nvPr/>
        </p:nvSpPr>
        <p:spPr>
          <a:xfrm>
            <a:off x="6611112" y="799142"/>
            <a:ext cx="2362200" cy="646331"/>
          </a:xfrm>
          <a:prstGeom prst="rect">
            <a:avLst/>
          </a:prstGeom>
          <a:noFill/>
        </p:spPr>
        <p:txBody>
          <a:bodyPr wrap="square" rtlCol="0">
            <a:spAutoFit/>
          </a:bodyPr>
          <a:lstStyle/>
          <a:p>
            <a:r>
              <a:rPr lang="en-US" i="1" dirty="0" smtClean="0">
                <a:solidFill>
                  <a:srgbClr val="FF0000"/>
                </a:solidFill>
              </a:rPr>
              <a:t>Coaches: INSERT </a:t>
            </a:r>
            <a:r>
              <a:rPr lang="en-US" i="1" dirty="0">
                <a:solidFill>
                  <a:srgbClr val="FF0000"/>
                </a:solidFill>
              </a:rPr>
              <a:t>OWN </a:t>
            </a:r>
            <a:r>
              <a:rPr lang="en-US" i="1" dirty="0" smtClean="0">
                <a:solidFill>
                  <a:srgbClr val="FF0000"/>
                </a:solidFill>
              </a:rPr>
              <a:t> CHART</a:t>
            </a:r>
            <a:endParaRPr lang="en-US" dirty="0">
              <a:solidFill>
                <a:srgbClr val="FF0000"/>
              </a:solidFill>
            </a:endParaRPr>
          </a:p>
        </p:txBody>
      </p:sp>
    </p:spTree>
    <p:extLst>
      <p:ext uri="{BB962C8B-B14F-4D97-AF65-F5344CB8AC3E}">
        <p14:creationId xmlns:p14="http://schemas.microsoft.com/office/powerpoint/2010/main" val="1981994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28"/>
          </p:nvPr>
        </p:nvSpPr>
        <p:spPr>
          <a:xfrm>
            <a:off x="579592" y="990600"/>
            <a:ext cx="7772400" cy="451948"/>
          </a:xfrm>
        </p:spPr>
        <p:txBody>
          <a:bodyPr/>
          <a:lstStyle/>
          <a:p>
            <a:r>
              <a:rPr lang="en-US" dirty="0" smtClean="0">
                <a:solidFill>
                  <a:srgbClr val="208B9C"/>
                </a:solidFill>
              </a:rPr>
              <a:t>Top 15 Inputs by Dollars:</a:t>
            </a:r>
            <a:endParaRPr lang="en-US" dirty="0">
              <a:solidFill>
                <a:srgbClr val="208B9C"/>
              </a:solidFill>
            </a:endParaRPr>
          </a:p>
        </p:txBody>
      </p:sp>
      <p:sp>
        <p:nvSpPr>
          <p:cNvPr id="12" name="Title 1"/>
          <p:cNvSpPr>
            <a:spLocks noGrp="1"/>
          </p:cNvSpPr>
          <p:nvPr>
            <p:ph type="title"/>
          </p:nvPr>
        </p:nvSpPr>
        <p:spPr>
          <a:xfrm>
            <a:off x="571500" y="390946"/>
            <a:ext cx="7886700" cy="674606"/>
          </a:xfrm>
        </p:spPr>
        <p:txBody>
          <a:bodyPr>
            <a:normAutofit/>
          </a:bodyPr>
          <a:lstStyle/>
          <a:p>
            <a:pPr algn="l"/>
            <a:r>
              <a:rPr lang="en-US" sz="2400" dirty="0" smtClean="0">
                <a:solidFill>
                  <a:schemeClr val="tx1">
                    <a:lumMod val="75000"/>
                    <a:lumOff val="25000"/>
                  </a:schemeClr>
                </a:solidFill>
              </a:rPr>
              <a:t>Agribusiness, Food Processing and Technology Cluster</a:t>
            </a:r>
            <a:endParaRPr lang="en-US" sz="2400" dirty="0">
              <a:solidFill>
                <a:schemeClr val="tx1">
                  <a:lumMod val="75000"/>
                  <a:lumOff val="25000"/>
                </a:schemeClr>
              </a:solidFill>
            </a:endParaRPr>
          </a:p>
        </p:txBody>
      </p:sp>
      <p:sp>
        <p:nvSpPr>
          <p:cNvPr id="19" name="Text Placeholder 5"/>
          <p:cNvSpPr txBox="1">
            <a:spLocks/>
          </p:cNvSpPr>
          <p:nvPr/>
        </p:nvSpPr>
        <p:spPr>
          <a:xfrm>
            <a:off x="685800" y="6578807"/>
            <a:ext cx="7559984" cy="134396"/>
          </a:xfrm>
          <a:prstGeom prst="rect">
            <a:avLst/>
          </a:prstGeom>
        </p:spPr>
        <p:txBody>
          <a:bodyPr vert="horz" wrap="square" lIns="0" tIns="0" rIns="0" bIns="0" rtlCol="0" anchor="b">
            <a:sp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800" b="0" i="0" kern="1200" baseline="0">
                <a:solidFill>
                  <a:schemeClr val="tx2">
                    <a:lumMod val="60000"/>
                    <a:lumOff val="40000"/>
                  </a:schemeClr>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lvl="0">
              <a:defRPr/>
            </a:pPr>
            <a:r>
              <a:rPr kumimoji="0" lang="en-US" sz="800" b="0" i="0" u="none" strike="noStrike" kern="1200" cap="none" spc="0" normalizeH="0" baseline="0" noProof="0" dirty="0" smtClean="0">
                <a:ln>
                  <a:noFill/>
                </a:ln>
                <a:solidFill>
                  <a:schemeClr val="bg1">
                    <a:lumMod val="50000"/>
                  </a:schemeClr>
                </a:solidFill>
                <a:effectLst/>
                <a:uLnTx/>
                <a:uFillTx/>
                <a:latin typeface="Franklin Gothic Book"/>
              </a:rPr>
              <a:t>Source: EMSI </a:t>
            </a:r>
            <a:r>
              <a:rPr lang="en-US" dirty="0">
                <a:solidFill>
                  <a:schemeClr val="bg1">
                    <a:lumMod val="50000"/>
                  </a:schemeClr>
                </a:solidFill>
                <a:latin typeface="Franklin Gothic Book"/>
              </a:rPr>
              <a:t>Class of Worker 2014.3 (QCEW, non-QCEW, self-employed and extended proprietors</a:t>
            </a:r>
            <a:r>
              <a:rPr lang="en-US" dirty="0" smtClean="0">
                <a:solidFill>
                  <a:schemeClr val="bg1">
                    <a:lumMod val="50000"/>
                  </a:schemeClr>
                </a:solidFill>
                <a:latin typeface="Franklin Gothic Book"/>
              </a:rPr>
              <a:t>). </a:t>
            </a:r>
            <a:endParaRPr kumimoji="0" lang="en-US" sz="800" b="0" i="0" u="none" strike="noStrike" kern="1200" cap="none" spc="0" normalizeH="0" baseline="0" noProof="0" dirty="0">
              <a:ln>
                <a:noFill/>
              </a:ln>
              <a:solidFill>
                <a:schemeClr val="bg1">
                  <a:lumMod val="50000"/>
                </a:schemeClr>
              </a:solidFill>
              <a:effectLst/>
              <a:uLnTx/>
              <a:uFillTx/>
              <a:latin typeface="Franklin Gothic Book"/>
            </a:endParaRPr>
          </a:p>
        </p:txBody>
      </p:sp>
      <p:graphicFrame>
        <p:nvGraphicFramePr>
          <p:cNvPr id="20" name="Chart 19"/>
          <p:cNvGraphicFramePr>
            <a:graphicFrameLocks noChangeAspect="1"/>
          </p:cNvGraphicFramePr>
          <p:nvPr>
            <p:extLst/>
          </p:nvPr>
        </p:nvGraphicFramePr>
        <p:xfrm>
          <a:off x="304800" y="1330558"/>
          <a:ext cx="83058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70688" y="5423110"/>
            <a:ext cx="2362200" cy="646331"/>
          </a:xfrm>
          <a:prstGeom prst="rect">
            <a:avLst/>
          </a:prstGeom>
          <a:noFill/>
        </p:spPr>
        <p:txBody>
          <a:bodyPr wrap="square" rtlCol="0">
            <a:spAutoFit/>
          </a:bodyPr>
          <a:lstStyle/>
          <a:p>
            <a:r>
              <a:rPr lang="en-US" i="1" dirty="0" smtClean="0">
                <a:solidFill>
                  <a:srgbClr val="FF0000"/>
                </a:solidFill>
              </a:rPr>
              <a:t>Coaches: INSERT </a:t>
            </a:r>
            <a:r>
              <a:rPr lang="en-US" i="1" dirty="0">
                <a:solidFill>
                  <a:srgbClr val="FF0000"/>
                </a:solidFill>
              </a:rPr>
              <a:t>OWN </a:t>
            </a:r>
            <a:r>
              <a:rPr lang="en-US" i="1" dirty="0" smtClean="0">
                <a:solidFill>
                  <a:srgbClr val="FF0000"/>
                </a:solidFill>
              </a:rPr>
              <a:t> CHART</a:t>
            </a:r>
            <a:endParaRPr lang="en-US" dirty="0">
              <a:solidFill>
                <a:srgbClr val="FF0000"/>
              </a:solidFill>
            </a:endParaRPr>
          </a:p>
        </p:txBody>
      </p:sp>
    </p:spTree>
    <p:extLst>
      <p:ext uri="{BB962C8B-B14F-4D97-AF65-F5344CB8AC3E}">
        <p14:creationId xmlns:p14="http://schemas.microsoft.com/office/powerpoint/2010/main" val="1352341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5">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5" id="{0C5EBC93-307A-40FD-80FF-78E191240FC9}" vid="{C08BD3EC-3C04-4357-9347-CF03D0D3C3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session 2</Template>
  <TotalTime>116</TotalTime>
  <Words>4406</Words>
  <Application>Microsoft Office PowerPoint</Application>
  <PresentationFormat>On-screen Show (4:3)</PresentationFormat>
  <Paragraphs>680</Paragraphs>
  <Slides>25</Slides>
  <Notes>24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 Black</vt:lpstr>
      <vt:lpstr>Calibri</vt:lpstr>
      <vt:lpstr>Coolvetica Rg</vt:lpstr>
      <vt:lpstr>Franklin Gothic Book</vt:lpstr>
      <vt:lpstr>Franklin Gothic Demi Cond</vt:lpstr>
      <vt:lpstr>Theme5</vt:lpstr>
      <vt:lpstr>Evidence-Based Planning </vt:lpstr>
      <vt:lpstr>Review</vt:lpstr>
      <vt:lpstr>PowerPoint Presentation</vt:lpstr>
      <vt:lpstr>Industry Cluster Bubble Chart    </vt:lpstr>
      <vt:lpstr>Measuring Region’s Performance</vt:lpstr>
      <vt:lpstr>Agribusiness, Food Processing and Technology Cluster</vt:lpstr>
      <vt:lpstr>Regional Performance</vt:lpstr>
      <vt:lpstr>Agribusiness, Food Processing and Technology Cluster</vt:lpstr>
      <vt:lpstr>Agribusiness, Food Processing and Technology Cluster</vt:lpstr>
      <vt:lpstr>Input Requirements</vt:lpstr>
      <vt:lpstr>Plugging the Leaks through  Import Substitution</vt:lpstr>
      <vt:lpstr>Agribusiness, Food Processing and Technology Cluster</vt:lpstr>
      <vt:lpstr>Workforce Needs</vt:lpstr>
      <vt:lpstr>Approaches for Strengthening Clusters</vt:lpstr>
      <vt:lpstr>C.A.R.E. Model</vt:lpstr>
      <vt:lpstr>Starting from a Solid Foundation</vt:lpstr>
      <vt:lpstr>C.A.R.E.</vt:lpstr>
      <vt:lpstr>C.A.R.E</vt:lpstr>
      <vt:lpstr>C.A.R.E.</vt:lpstr>
      <vt:lpstr>C.A.R.E.</vt:lpstr>
      <vt:lpstr>C.A.R.E.:  Healthcare Example</vt:lpstr>
      <vt:lpstr>Decision-Making Sweet Spot</vt:lpstr>
      <vt:lpstr>Prioritizing Opportunities</vt:lpstr>
      <vt:lpstr>Shaping the Path</vt:lpstr>
      <vt:lpstr>PowerPoint Presentation</vt:lpstr>
    </vt:vector>
  </TitlesOfParts>
  <Company>MSU Extension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dc:title>
  <dc:creator>Extension Service</dc:creator>
  <cp:lastModifiedBy>Rachel Welborn</cp:lastModifiedBy>
  <cp:revision>19</cp:revision>
  <dcterms:created xsi:type="dcterms:W3CDTF">2015-05-29T15:19:25Z</dcterms:created>
  <dcterms:modified xsi:type="dcterms:W3CDTF">2015-07-02T14:16:51Z</dcterms:modified>
</cp:coreProperties>
</file>